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4" r:id="rId7"/>
    <p:sldId id="262" r:id="rId8"/>
    <p:sldId id="265" r:id="rId9"/>
    <p:sldId id="266" r:id="rId10"/>
    <p:sldId id="267" r:id="rId11"/>
    <p:sldId id="268" r:id="rId12"/>
    <p:sldId id="269" r:id="rId13"/>
  </p:sldIdLst>
  <p:sldSz cx="36576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8B"/>
    <a:srgbClr val="F8C72A"/>
    <a:srgbClr val="677CFF"/>
    <a:srgbClr val="FF594D"/>
    <a:srgbClr val="F89CF1"/>
    <a:srgbClr val="EAAECC"/>
    <a:srgbClr val="FF9830"/>
    <a:srgbClr val="0053FF"/>
    <a:srgbClr val="005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2"/>
    <p:restoredTop sz="93944"/>
  </p:normalViewPr>
  <p:slideViewPr>
    <p:cSldViewPr snapToGrid="0">
      <p:cViewPr>
        <p:scale>
          <a:sx n="32" d="100"/>
          <a:sy n="32" d="100"/>
        </p:scale>
        <p:origin x="336" y="-16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4166658245845373E-2"/>
          <c:y val="8.5047341786035402E-2"/>
          <c:w val="0.83833335454942859"/>
          <c:h val="0.81988422083811863"/>
        </c:manualLayout>
      </c:layout>
      <c:pie3DChart>
        <c:varyColors val="1"/>
        <c:ser>
          <c:idx val="0"/>
          <c:order val="0"/>
          <c:tx>
            <c:strRef>
              <c:f>Sheet1!$B$1</c:f>
              <c:strCache>
                <c:ptCount val="1"/>
                <c:pt idx="0">
                  <c:v>Data Points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6998-BA4A-A28C-AFF9A702ED12}"/>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2-6998-BA4A-A28C-AFF9A702ED12}"/>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EB4E-5840-AC4D-3890EC75EDE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EB4E-5840-AC4D-3890EC75EDE9}"/>
              </c:ext>
            </c:extLst>
          </c:dPt>
          <c:dLbls>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998-BA4A-A28C-AFF9A702ED12}"/>
                </c:ext>
              </c:extLst>
            </c:dLbl>
            <c:dLbl>
              <c:idx val="1"/>
              <c:layout>
                <c:manualLayout>
                  <c:x val="0.17438456691410673"/>
                  <c:y val="0.2102258474028689"/>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6998-BA4A-A28C-AFF9A702ED1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Training Data</c:v>
                </c:pt>
                <c:pt idx="1">
                  <c:v>Testing Data</c:v>
                </c:pt>
              </c:strCache>
            </c:strRef>
          </c:cat>
          <c:val>
            <c:numRef>
              <c:f>Sheet1!$B$2:$B$5</c:f>
              <c:numCache>
                <c:formatCode>General</c:formatCode>
                <c:ptCount val="4"/>
                <c:pt idx="0">
                  <c:v>6298993</c:v>
                </c:pt>
                <c:pt idx="1">
                  <c:v>63627</c:v>
                </c:pt>
              </c:numCache>
            </c:numRef>
          </c:val>
          <c:extLst>
            <c:ext xmlns:c16="http://schemas.microsoft.com/office/drawing/2014/chart" uri="{C3380CC4-5D6E-409C-BE32-E72D297353CC}">
              <c16:uniqueId val="{00000000-6998-BA4A-A28C-AFF9A702ED12}"/>
            </c:ext>
          </c:extLst>
        </c:ser>
        <c:dLbls>
          <c:showLegendKey val="0"/>
          <c:showVal val="0"/>
          <c:showCatName val="1"/>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531BA-E73D-1A46-951B-54C350D1DDF1}" type="datetimeFigureOut">
              <a:rPr lang="en-US" smtClean="0"/>
              <a:t>12/9/23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50603-3381-A249-BB4D-D3775DE5620A}" type="slidenum">
              <a:rPr lang="en-US" smtClean="0"/>
              <a:t>‹#›</a:t>
            </a:fld>
            <a:endParaRPr lang="en-US"/>
          </a:p>
        </p:txBody>
      </p:sp>
    </p:spTree>
    <p:extLst>
      <p:ext uri="{BB962C8B-B14F-4D97-AF65-F5344CB8AC3E}">
        <p14:creationId xmlns:p14="http://schemas.microsoft.com/office/powerpoint/2010/main" val="3951709755"/>
      </p:ext>
    </p:extLst>
  </p:cSld>
  <p:clrMap bg1="lt1" tx1="dk1" bg2="lt2" tx2="dk2" accent1="accent1" accent2="accent2" accent3="accent3" accent4="accent4" accent5="accent5" accent6="accent6" hlink="hlink" folHlink="folHlink"/>
  <p:notesStyle>
    <a:lvl1pPr marL="0" algn="l" defTabSz="3511296" rtl="0" eaLnBrk="1" latinLnBrk="0" hangingPunct="1">
      <a:defRPr sz="4608" kern="1200">
        <a:solidFill>
          <a:schemeClr val="tx1"/>
        </a:solidFill>
        <a:latin typeface="+mn-lt"/>
        <a:ea typeface="+mn-ea"/>
        <a:cs typeface="+mn-cs"/>
      </a:defRPr>
    </a:lvl1pPr>
    <a:lvl2pPr marL="1755648" algn="l" defTabSz="3511296" rtl="0" eaLnBrk="1" latinLnBrk="0" hangingPunct="1">
      <a:defRPr sz="4608" kern="1200">
        <a:solidFill>
          <a:schemeClr val="tx1"/>
        </a:solidFill>
        <a:latin typeface="+mn-lt"/>
        <a:ea typeface="+mn-ea"/>
        <a:cs typeface="+mn-cs"/>
      </a:defRPr>
    </a:lvl2pPr>
    <a:lvl3pPr marL="3511296" algn="l" defTabSz="3511296" rtl="0" eaLnBrk="1" latinLnBrk="0" hangingPunct="1">
      <a:defRPr sz="4608" kern="1200">
        <a:solidFill>
          <a:schemeClr val="tx1"/>
        </a:solidFill>
        <a:latin typeface="+mn-lt"/>
        <a:ea typeface="+mn-ea"/>
        <a:cs typeface="+mn-cs"/>
      </a:defRPr>
    </a:lvl3pPr>
    <a:lvl4pPr marL="5266944" algn="l" defTabSz="3511296" rtl="0" eaLnBrk="1" latinLnBrk="0" hangingPunct="1">
      <a:defRPr sz="4608" kern="1200">
        <a:solidFill>
          <a:schemeClr val="tx1"/>
        </a:solidFill>
        <a:latin typeface="+mn-lt"/>
        <a:ea typeface="+mn-ea"/>
        <a:cs typeface="+mn-cs"/>
      </a:defRPr>
    </a:lvl4pPr>
    <a:lvl5pPr marL="7022592" algn="l" defTabSz="3511296" rtl="0" eaLnBrk="1" latinLnBrk="0" hangingPunct="1">
      <a:defRPr sz="4608" kern="1200">
        <a:solidFill>
          <a:schemeClr val="tx1"/>
        </a:solidFill>
        <a:latin typeface="+mn-lt"/>
        <a:ea typeface="+mn-ea"/>
        <a:cs typeface="+mn-cs"/>
      </a:defRPr>
    </a:lvl5pPr>
    <a:lvl6pPr marL="8778240" algn="l" defTabSz="3511296" rtl="0" eaLnBrk="1" latinLnBrk="0" hangingPunct="1">
      <a:defRPr sz="4608" kern="1200">
        <a:solidFill>
          <a:schemeClr val="tx1"/>
        </a:solidFill>
        <a:latin typeface="+mn-lt"/>
        <a:ea typeface="+mn-ea"/>
        <a:cs typeface="+mn-cs"/>
      </a:defRPr>
    </a:lvl6pPr>
    <a:lvl7pPr marL="10533888" algn="l" defTabSz="3511296" rtl="0" eaLnBrk="1" latinLnBrk="0" hangingPunct="1">
      <a:defRPr sz="4608" kern="1200">
        <a:solidFill>
          <a:schemeClr val="tx1"/>
        </a:solidFill>
        <a:latin typeface="+mn-lt"/>
        <a:ea typeface="+mn-ea"/>
        <a:cs typeface="+mn-cs"/>
      </a:defRPr>
    </a:lvl7pPr>
    <a:lvl8pPr marL="12289536" algn="l" defTabSz="3511296" rtl="0" eaLnBrk="1" latinLnBrk="0" hangingPunct="1">
      <a:defRPr sz="4608" kern="1200">
        <a:solidFill>
          <a:schemeClr val="tx1"/>
        </a:solidFill>
        <a:latin typeface="+mn-lt"/>
        <a:ea typeface="+mn-ea"/>
        <a:cs typeface="+mn-cs"/>
      </a:defRPr>
    </a:lvl8pPr>
    <a:lvl9pPr marL="14045184" algn="l" defTabSz="3511296" rtl="0" eaLnBrk="1" latinLnBrk="0" hangingPunct="1">
      <a:defRPr sz="46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50603-3381-A249-BB4D-D3775DE5620A}" type="slidenum">
              <a:rPr lang="en-US" smtClean="0"/>
              <a:t>2</a:t>
            </a:fld>
            <a:endParaRPr lang="en-US"/>
          </a:p>
        </p:txBody>
      </p:sp>
    </p:spTree>
    <p:extLst>
      <p:ext uri="{BB962C8B-B14F-4D97-AF65-F5344CB8AC3E}">
        <p14:creationId xmlns:p14="http://schemas.microsoft.com/office/powerpoint/2010/main" val="3993467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50603-3381-A249-BB4D-D3775DE5620A}" type="slidenum">
              <a:rPr lang="en-US" smtClean="0"/>
              <a:t>7</a:t>
            </a:fld>
            <a:endParaRPr lang="en-US"/>
          </a:p>
        </p:txBody>
      </p:sp>
    </p:spTree>
    <p:extLst>
      <p:ext uri="{BB962C8B-B14F-4D97-AF65-F5344CB8AC3E}">
        <p14:creationId xmlns:p14="http://schemas.microsoft.com/office/powerpoint/2010/main" val="41637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50603-3381-A249-BB4D-D3775DE5620A}" type="slidenum">
              <a:rPr lang="en-US" smtClean="0"/>
              <a:t>8</a:t>
            </a:fld>
            <a:endParaRPr lang="en-US"/>
          </a:p>
        </p:txBody>
      </p:sp>
    </p:spTree>
    <p:extLst>
      <p:ext uri="{BB962C8B-B14F-4D97-AF65-F5344CB8AC3E}">
        <p14:creationId xmlns:p14="http://schemas.microsoft.com/office/powerpoint/2010/main" val="382814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50603-3381-A249-BB4D-D3775DE5620A}" type="slidenum">
              <a:rPr lang="en-US" smtClean="0"/>
              <a:t>11</a:t>
            </a:fld>
            <a:endParaRPr lang="en-US"/>
          </a:p>
        </p:txBody>
      </p:sp>
    </p:spTree>
    <p:extLst>
      <p:ext uri="{BB962C8B-B14F-4D97-AF65-F5344CB8AC3E}">
        <p14:creationId xmlns:p14="http://schemas.microsoft.com/office/powerpoint/2010/main" val="395514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985936"/>
            <a:ext cx="31089600" cy="12733867"/>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9210869"/>
            <a:ext cx="27432000" cy="8830731"/>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57FDD5-DEF5-CF48-83B8-1AD58371088A}" type="datetimeFigureOut">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1346903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7FDD5-DEF5-CF48-83B8-1AD58371088A}" type="datetimeFigureOut">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278196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947334"/>
            <a:ext cx="7886700"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947334"/>
            <a:ext cx="2320290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7FDD5-DEF5-CF48-83B8-1AD58371088A}" type="datetimeFigureOut">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33821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7FDD5-DEF5-CF48-83B8-1AD58371088A}" type="datetimeFigureOut">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30321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9118611"/>
            <a:ext cx="31546800" cy="15214597"/>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4477144"/>
            <a:ext cx="31546800" cy="800099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7FDD5-DEF5-CF48-83B8-1AD58371088A}" type="datetimeFigureOut">
              <a:rPr lang="en-US" smtClean="0"/>
              <a:t>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3248166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9736667"/>
            <a:ext cx="155448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9736667"/>
            <a:ext cx="155448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57FDD5-DEF5-CF48-83B8-1AD58371088A}" type="datetimeFigureOut">
              <a:rPr lang="en-US" smtClean="0"/>
              <a:t>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27525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47342"/>
            <a:ext cx="315468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8966203"/>
            <a:ext cx="15473360" cy="439419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3360400"/>
            <a:ext cx="1547336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8966203"/>
            <a:ext cx="15549564" cy="439419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3360400"/>
            <a:ext cx="15549564"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57FDD5-DEF5-CF48-83B8-1AD58371088A}" type="datetimeFigureOut">
              <a:rPr lang="en-US" smtClean="0"/>
              <a:t>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139362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57FDD5-DEF5-CF48-83B8-1AD58371088A}" type="datetimeFigureOut">
              <a:rPr lang="en-US" smtClean="0"/>
              <a:t>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130808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7FDD5-DEF5-CF48-83B8-1AD58371088A}" type="datetimeFigureOut">
              <a:rPr lang="en-US" smtClean="0"/>
              <a:t>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184929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438400"/>
            <a:ext cx="11796712" cy="85344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5266275"/>
            <a:ext cx="18516600" cy="259926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0972800"/>
            <a:ext cx="11796712" cy="20328469"/>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B057FDD5-DEF5-CF48-83B8-1AD58371088A}" type="datetimeFigureOut">
              <a:rPr lang="en-US" smtClean="0"/>
              <a:t>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104915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438400"/>
            <a:ext cx="11796712" cy="85344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5266275"/>
            <a:ext cx="18516600" cy="259926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10972800"/>
            <a:ext cx="11796712" cy="20328469"/>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B057FDD5-DEF5-CF48-83B8-1AD58371088A}" type="datetimeFigureOut">
              <a:rPr lang="en-US" smtClean="0"/>
              <a:t>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A70EBC-CDD6-1646-98F2-79DAA446AE20}" type="slidenum">
              <a:rPr lang="en-US" smtClean="0"/>
              <a:t>‹#›</a:t>
            </a:fld>
            <a:endParaRPr lang="en-US"/>
          </a:p>
        </p:txBody>
      </p:sp>
    </p:spTree>
    <p:extLst>
      <p:ext uri="{BB962C8B-B14F-4D97-AF65-F5344CB8AC3E}">
        <p14:creationId xmlns:p14="http://schemas.microsoft.com/office/powerpoint/2010/main" val="3532374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947342"/>
            <a:ext cx="315468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9736667"/>
            <a:ext cx="315468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3900542"/>
            <a:ext cx="8229600" cy="1947333"/>
          </a:xfrm>
          <a:prstGeom prst="rect">
            <a:avLst/>
          </a:prstGeom>
        </p:spPr>
        <p:txBody>
          <a:bodyPr vert="horz" lIns="91440" tIns="45720" rIns="91440" bIns="45720" rtlCol="0" anchor="ctr"/>
          <a:lstStyle>
            <a:lvl1pPr algn="l">
              <a:defRPr sz="4800">
                <a:solidFill>
                  <a:schemeClr val="tx1">
                    <a:tint val="75000"/>
                  </a:schemeClr>
                </a:solidFill>
              </a:defRPr>
            </a:lvl1pPr>
          </a:lstStyle>
          <a:p>
            <a:fld id="{B057FDD5-DEF5-CF48-83B8-1AD58371088A}" type="datetimeFigureOut">
              <a:rPr lang="en-US" smtClean="0"/>
              <a:t>12/9/23</a:t>
            </a:fld>
            <a:endParaRPr lang="en-US"/>
          </a:p>
        </p:txBody>
      </p:sp>
      <p:sp>
        <p:nvSpPr>
          <p:cNvPr id="5" name="Footer Placeholder 4"/>
          <p:cNvSpPr>
            <a:spLocks noGrp="1"/>
          </p:cNvSpPr>
          <p:nvPr>
            <p:ph type="ftr" sz="quarter" idx="3"/>
          </p:nvPr>
        </p:nvSpPr>
        <p:spPr>
          <a:xfrm>
            <a:off x="12115800" y="33900542"/>
            <a:ext cx="12344400" cy="19473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3900542"/>
            <a:ext cx="8229600" cy="1947333"/>
          </a:xfrm>
          <a:prstGeom prst="rect">
            <a:avLst/>
          </a:prstGeom>
        </p:spPr>
        <p:txBody>
          <a:bodyPr vert="horz" lIns="91440" tIns="45720" rIns="91440" bIns="45720" rtlCol="0" anchor="ctr"/>
          <a:lstStyle>
            <a:lvl1pPr algn="r">
              <a:defRPr sz="4800">
                <a:solidFill>
                  <a:schemeClr val="tx1">
                    <a:tint val="75000"/>
                  </a:schemeClr>
                </a:solidFill>
              </a:defRPr>
            </a:lvl1pPr>
          </a:lstStyle>
          <a:p>
            <a:fld id="{00A70EBC-CDD6-1646-98F2-79DAA446AE20}" type="slidenum">
              <a:rPr lang="en-US" smtClean="0"/>
              <a:t>‹#›</a:t>
            </a:fld>
            <a:endParaRPr lang="en-US"/>
          </a:p>
        </p:txBody>
      </p:sp>
    </p:spTree>
    <p:extLst>
      <p:ext uri="{BB962C8B-B14F-4D97-AF65-F5344CB8AC3E}">
        <p14:creationId xmlns:p14="http://schemas.microsoft.com/office/powerpoint/2010/main" val="1421871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hyperlink" Target="https://blog.patentology.com.au/2011/11/stolen-invention-restored-to-rightful.html" TargetMode="External"/><Relationship Id="rId21" Type="http://schemas.openxmlformats.org/officeDocument/2006/relationships/image" Target="../media/image17.png"/><Relationship Id="rId34" Type="http://schemas.openxmlformats.org/officeDocument/2006/relationships/image" Target="../media/image29.png"/><Relationship Id="rId7" Type="http://schemas.openxmlformats.org/officeDocument/2006/relationships/image" Target="../media/image4.png"/><Relationship Id="rId12" Type="http://schemas.openxmlformats.org/officeDocument/2006/relationships/image" Target="../media/image9.jpeg"/><Relationship Id="rId17" Type="http://schemas.openxmlformats.org/officeDocument/2006/relationships/image" Target="../media/image14.png"/><Relationship Id="rId25" Type="http://schemas.openxmlformats.org/officeDocument/2006/relationships/image" Target="../media/image21.png"/><Relationship Id="rId33" Type="http://schemas.openxmlformats.org/officeDocument/2006/relationships/image" Target="../media/image28.png"/><Relationship Id="rId38" Type="http://schemas.openxmlformats.org/officeDocument/2006/relationships/hyperlink" Target="https://pixabay.com/en/bones-crossbones-girly-pink-poison-156548/" TargetMode="External"/><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6.png"/><Relationship Id="rId29"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0.png"/><Relationship Id="rId32" Type="http://schemas.openxmlformats.org/officeDocument/2006/relationships/image" Target="../media/image27.png"/><Relationship Id="rId37" Type="http://schemas.openxmlformats.org/officeDocument/2006/relationships/image" Target="../media/image32.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19.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image" Target="../media/image7.png"/><Relationship Id="rId19" Type="http://schemas.openxmlformats.org/officeDocument/2006/relationships/hyperlink" Target="https://pngimg.com/download/3537" TargetMode="External"/><Relationship Id="rId31" Type="http://schemas.openxmlformats.org/officeDocument/2006/relationships/image" Target="../media/image26.png"/><Relationship Id="rId4" Type="http://schemas.openxmlformats.org/officeDocument/2006/relationships/hyperlink" Target="https://www.kaggle.com/datasets/ealaxi/paysim1" TargetMode="Externa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8.png"/><Relationship Id="rId27" Type="http://schemas.openxmlformats.org/officeDocument/2006/relationships/image" Target="../media/image22.png"/><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5.png"/><Relationship Id="rId3" Type="http://schemas.openxmlformats.org/officeDocument/2006/relationships/hyperlink" Target="https://www.kaggle.com/datasets/jainilcoder/online-payment-fraud-detection?resource=downloa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chart" Target="../charts/chart1.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microsoft.com/office/2017/06/relationships/model3d" Target="../media/model3d1.glb"/><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hyperlink" Target="https://www.mastersindatascience.org/learning/statistics-data-science/undersampling/" TargetMode="External"/><Relationship Id="rId7"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hyperlink" Target="https://scikit-learn.org/stable/modules/generated/sklearn.ensemble.GradientBoostingClassifier.html" TargetMode="External"/><Relationship Id="rId13" Type="http://schemas.openxmlformats.org/officeDocument/2006/relationships/hyperlink" Target="https://scikit-learn.org/stable/modules/generated/sklearn.linear_model.RidgeClassifier.html" TargetMode="External"/><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hyperlink" Target="https://scikit-learn.org/stable/modules/generated/sklearn.tree.ExtraTreeClassifier.html" TargetMode="External"/><Relationship Id="rId21" Type="http://schemas.openxmlformats.org/officeDocument/2006/relationships/image" Target="../media/image53.png"/><Relationship Id="rId7" Type="http://schemas.openxmlformats.org/officeDocument/2006/relationships/hyperlink" Target="https://www.ibm.com/topics/bagging" TargetMode="External"/><Relationship Id="rId12" Type="http://schemas.openxmlformats.org/officeDocument/2006/relationships/hyperlink" Target="https://scikit-learn.org/stable/modules/generated/sklearn.linear_model.LogisticRegression.html" TargetMode="External"/><Relationship Id="rId17" Type="http://schemas.openxmlformats.org/officeDocument/2006/relationships/hyperlink" Target="https://scikit-learn.org/stable/modules/naive_bayes.html#multinomial-naive-bayes" TargetMode="External"/><Relationship Id="rId25" Type="http://schemas.openxmlformats.org/officeDocument/2006/relationships/image" Target="../media/image57.svg"/><Relationship Id="rId2" Type="http://schemas.openxmlformats.org/officeDocument/2006/relationships/hyperlink" Target="https://scikit-learn.org/stable/modules/generated/sklearn.tree.DecisionTreeClassifier.html" TargetMode="External"/><Relationship Id="rId16" Type="http://schemas.openxmlformats.org/officeDocument/2006/relationships/hyperlink" Target="https://scikit-learn.org/stable/modules/naive_bayes.html#gaussian-naive-bayes" TargetMode="External"/><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hyperlink" Target="https://pro.arcgis.com/en/pro-app/latest/tool-reference/geoai/how-lightgbm-works.htm#:~:text=LightGBM%20uses%20a%20histogram%2Dbased,a%20sparse%20dataset%20as%20well." TargetMode="External"/><Relationship Id="rId24" Type="http://schemas.openxmlformats.org/officeDocument/2006/relationships/image" Target="../media/image56.png"/><Relationship Id="rId5" Type="http://schemas.openxmlformats.org/officeDocument/2006/relationships/hyperlink" Target="https://towardsdatascience.com/what-when-how-extratrees-classifier-c939f905851c" TargetMode="External"/><Relationship Id="rId15" Type="http://schemas.openxmlformats.org/officeDocument/2006/relationships/hyperlink" Target="https://scikit-learn.org/stable/modules/neighbors.html" TargetMode="External"/><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hyperlink" Target="https://lightgbm.readthedocs.io/en/latest/pythonapi/lightgbm.LGBMClassifier.html#lightgbm.LGBMClassifier" TargetMode="External"/><Relationship Id="rId19" Type="http://schemas.openxmlformats.org/officeDocument/2006/relationships/image" Target="../media/image51.png"/><Relationship Id="rId4" Type="http://schemas.openxmlformats.org/officeDocument/2006/relationships/hyperlink" Target="https://scikit-learn.org/stable/modules/generated/sklearn.ensemble.ExtraTreesClassifier.html" TargetMode="External"/><Relationship Id="rId9" Type="http://schemas.openxmlformats.org/officeDocument/2006/relationships/hyperlink" Target="https://xgboost.readthedocs.io/en/stable/python/python_api.html" TargetMode="External"/><Relationship Id="rId14" Type="http://schemas.openxmlformats.org/officeDocument/2006/relationships/hyperlink" Target="https://scikit-learn.org/stable/modules/generated/sklearn.linear_model.SGDClassifier.html" TargetMode="External"/><Relationship Id="rId22" Type="http://schemas.openxmlformats.org/officeDocument/2006/relationships/image" Target="../media/image54.png"/><Relationship Id="rId27" Type="http://schemas.openxmlformats.org/officeDocument/2006/relationships/image" Target="../media/image59.svg"/></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jpeg"/><Relationship Id="rId7" Type="http://schemas.microsoft.com/office/2017/06/relationships/model3d" Target="../media/model3d4.glb"/><Relationship Id="rId12"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microsoft.com/office/2017/06/relationships/model3d" Target="../media/model3d3.glb"/><Relationship Id="rId9" Type="http://schemas.openxmlformats.org/officeDocument/2006/relationships/image" Target="../media/image66.gif"/></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redit card&#10;&#10;Description automatically generated">
            <a:extLst>
              <a:ext uri="{FF2B5EF4-FFF2-40B4-BE49-F238E27FC236}">
                <a16:creationId xmlns:a16="http://schemas.microsoft.com/office/drawing/2014/main" id="{A790F891-7DDD-10EE-44A3-3D29B13B31F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3200" y="7095162"/>
            <a:ext cx="32660492" cy="24495369"/>
          </a:xfrm>
          <a:prstGeom prst="rect">
            <a:avLst/>
          </a:prstGeom>
        </p:spPr>
      </p:pic>
      <p:sp>
        <p:nvSpPr>
          <p:cNvPr id="2" name="Title 1">
            <a:extLst>
              <a:ext uri="{FF2B5EF4-FFF2-40B4-BE49-F238E27FC236}">
                <a16:creationId xmlns:a16="http://schemas.microsoft.com/office/drawing/2014/main" id="{3FFBF301-3346-825C-B07E-A6C8311D9970}"/>
              </a:ext>
            </a:extLst>
          </p:cNvPr>
          <p:cNvSpPr>
            <a:spLocks noGrp="1"/>
          </p:cNvSpPr>
          <p:nvPr>
            <p:ph type="ctrTitle"/>
          </p:nvPr>
        </p:nvSpPr>
        <p:spPr>
          <a:xfrm>
            <a:off x="2743200" y="1514135"/>
            <a:ext cx="31089600" cy="6942667"/>
          </a:xfrm>
        </p:spPr>
        <p:txBody>
          <a:bodyPr>
            <a:normAutofit fontScale="90000"/>
          </a:bodyPr>
          <a:lstStyle/>
          <a:p>
            <a:r>
              <a:rPr lang="en-US" b="1" dirty="0">
                <a:latin typeface="BANK GOTHIC MEDIUM" pitchFamily="2" charset="77"/>
              </a:rPr>
              <a:t>ONLINE PAYMENT FRAUD DETECTION</a:t>
            </a:r>
          </a:p>
        </p:txBody>
      </p:sp>
      <p:sp>
        <p:nvSpPr>
          <p:cNvPr id="3" name="Subtitle 2">
            <a:extLst>
              <a:ext uri="{FF2B5EF4-FFF2-40B4-BE49-F238E27FC236}">
                <a16:creationId xmlns:a16="http://schemas.microsoft.com/office/drawing/2014/main" id="{BC13923E-E70A-E940-D290-FBF01F9B15E3}"/>
              </a:ext>
            </a:extLst>
          </p:cNvPr>
          <p:cNvSpPr>
            <a:spLocks noGrp="1"/>
          </p:cNvSpPr>
          <p:nvPr>
            <p:ph type="subTitle" idx="1"/>
          </p:nvPr>
        </p:nvSpPr>
        <p:spPr>
          <a:xfrm>
            <a:off x="3868615" y="30183762"/>
            <a:ext cx="27502338" cy="5458115"/>
          </a:xfrm>
        </p:spPr>
        <p:txBody>
          <a:bodyPr/>
          <a:lstStyle/>
          <a:p>
            <a:r>
              <a:rPr lang="en-US" b="1" i="1" dirty="0">
                <a:latin typeface="BANK GOTHIC MEDIUM" pitchFamily="2" charset="77"/>
              </a:rPr>
              <a:t>KEVIN ARMENTA</a:t>
            </a:r>
          </a:p>
          <a:p>
            <a:r>
              <a:rPr lang="en-US" b="1" i="1" dirty="0">
                <a:latin typeface="BANK GOTHIC MEDIUM" pitchFamily="2" charset="77"/>
              </a:rPr>
              <a:t>12/23/22 – 12/9/23</a:t>
            </a:r>
          </a:p>
        </p:txBody>
      </p:sp>
    </p:spTree>
    <p:extLst>
      <p:ext uri="{BB962C8B-B14F-4D97-AF65-F5344CB8AC3E}">
        <p14:creationId xmlns:p14="http://schemas.microsoft.com/office/powerpoint/2010/main" val="2061189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l="-39000" r="-39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27477-90BF-9DC8-A53F-A7A32257F31A}"/>
              </a:ext>
            </a:extLst>
          </p:cNvPr>
          <p:cNvSpPr txBox="1">
            <a:spLocks/>
          </p:cNvSpPr>
          <p:nvPr/>
        </p:nvSpPr>
        <p:spPr>
          <a:xfrm>
            <a:off x="0" y="-36576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solidFill>
                  <a:schemeClr val="bg1"/>
                </a:solidFill>
                <a:latin typeface="BANK GOTHIC MEDIUM" pitchFamily="2" charset="77"/>
              </a:rPr>
              <a:t>TABLEAU &amp; SHAP VALUES</a:t>
            </a:r>
          </a:p>
        </p:txBody>
      </p:sp>
      <p:sp>
        <p:nvSpPr>
          <p:cNvPr id="7" name="TextBox 6">
            <a:extLst>
              <a:ext uri="{FF2B5EF4-FFF2-40B4-BE49-F238E27FC236}">
                <a16:creationId xmlns:a16="http://schemas.microsoft.com/office/drawing/2014/main" id="{64E84197-5461-3205-D9DC-E89AE1243DB6}"/>
              </a:ext>
            </a:extLst>
          </p:cNvPr>
          <p:cNvSpPr txBox="1"/>
          <p:nvPr/>
        </p:nvSpPr>
        <p:spPr>
          <a:xfrm>
            <a:off x="2194560" y="4965472"/>
            <a:ext cx="15118080" cy="9864239"/>
          </a:xfrm>
          <a:prstGeom prst="rect">
            <a:avLst/>
          </a:prstGeom>
          <a:noFill/>
          <a:ln w="76200">
            <a:solidFill>
              <a:schemeClr val="bg1"/>
            </a:solidFill>
          </a:ln>
        </p:spPr>
        <p:txBody>
          <a:bodyPr wrap="square" rtlCol="0">
            <a:spAutoFit/>
          </a:bodyPr>
          <a:lstStyle/>
          <a:p>
            <a:r>
              <a:rPr lang="en-US" sz="3500" b="1" u="sng" dirty="0">
                <a:solidFill>
                  <a:schemeClr val="bg1"/>
                </a:solidFill>
              </a:rPr>
              <a:t>INDEX 2</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for this instance, probably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Something unique about this case is that ND ID is False, which implies that this ID is a duplicate. But it is NO ID that has SHAP &gt; 0.</a:t>
            </a:r>
          </a:p>
          <a:p>
            <a:pPr marL="457200" indent="-457200">
              <a:buFont typeface="Arial" panose="020B0604020202020204" pitchFamily="34" charset="0"/>
              <a:buChar char="•"/>
            </a:pPr>
            <a:r>
              <a:rPr lang="en-US" sz="3000" dirty="0">
                <a:solidFill>
                  <a:schemeClr val="bg1"/>
                </a:solidFill>
              </a:rPr>
              <a:t>I am not sure why the Payment variable has a high SHAP value. Especially since its not associated with actual Fraud. Maybe the predicted Fraud cases are mostly not payment but are the other three options? </a:t>
            </a:r>
            <a:r>
              <a:rPr lang="en-US" sz="3000" dirty="0">
                <a:solidFill>
                  <a:schemeClr val="bg1"/>
                </a:solidFill>
                <a:highlight>
                  <a:srgbClr val="EAAECC"/>
                </a:highlight>
              </a:rPr>
              <a:t>I double checked it and all Predicted Fraud cases that are actually No Fraud have no instance of Payment in 34,305 cases! That is probably why SHAP calculate a high value for this because when its false, it’s a “high” chance of Fraud even when in </a:t>
            </a:r>
            <a:r>
              <a:rPr lang="en-US" sz="3000" dirty="0" err="1">
                <a:solidFill>
                  <a:schemeClr val="bg1"/>
                </a:solidFill>
                <a:highlight>
                  <a:srgbClr val="EAAECC"/>
                </a:highlight>
              </a:rPr>
              <a:t>actuallity</a:t>
            </a:r>
            <a:r>
              <a:rPr lang="en-US" sz="3000" dirty="0">
                <a:solidFill>
                  <a:schemeClr val="bg1"/>
                </a:solidFill>
                <a:highlight>
                  <a:srgbClr val="EAAECC"/>
                </a:highlight>
              </a:rPr>
              <a:t> it is not.</a:t>
            </a:r>
          </a:p>
        </p:txBody>
      </p:sp>
      <p:sp>
        <p:nvSpPr>
          <p:cNvPr id="19" name="TextBox 18">
            <a:extLst>
              <a:ext uri="{FF2B5EF4-FFF2-40B4-BE49-F238E27FC236}">
                <a16:creationId xmlns:a16="http://schemas.microsoft.com/office/drawing/2014/main" id="{D3C5D907-4D14-1BCB-C534-0F3E22000E8B}"/>
              </a:ext>
            </a:extLst>
          </p:cNvPr>
          <p:cNvSpPr txBox="1"/>
          <p:nvPr/>
        </p:nvSpPr>
        <p:spPr>
          <a:xfrm>
            <a:off x="2194560" y="2017403"/>
            <a:ext cx="32186880" cy="2169825"/>
          </a:xfrm>
          <a:prstGeom prst="rect">
            <a:avLst/>
          </a:prstGeom>
          <a:noFill/>
          <a:ln w="76200">
            <a:solidFill>
              <a:schemeClr val="bg1"/>
            </a:solidFill>
          </a:ln>
        </p:spPr>
        <p:txBody>
          <a:bodyPr wrap="square" rtlCol="0">
            <a:spAutoFit/>
          </a:bodyPr>
          <a:lstStyle/>
          <a:p>
            <a:r>
              <a:rPr lang="en-US" sz="4500" b="1" u="sng" dirty="0">
                <a:solidFill>
                  <a:schemeClr val="bg1"/>
                </a:solidFill>
              </a:rPr>
              <a:t>INTRODUCTION</a:t>
            </a:r>
          </a:p>
          <a:p>
            <a:pPr marL="685800" indent="-685800">
              <a:buFont typeface="Arial" panose="020B0604020202020204" pitchFamily="34" charset="0"/>
              <a:buChar char="•"/>
            </a:pPr>
            <a:r>
              <a:rPr lang="en-US" sz="4500" dirty="0">
                <a:solidFill>
                  <a:schemeClr val="bg1"/>
                </a:solidFill>
              </a:rPr>
              <a:t>In order to better understand what is going on with the SHAP values, I tried to look at several instances in the test data. I specifically looked at instances where the algorithm predicted Fraud, but it was actually No Fraud. Below are a couple of examples.</a:t>
            </a:r>
          </a:p>
        </p:txBody>
      </p:sp>
      <p:pic>
        <p:nvPicPr>
          <p:cNvPr id="21" name="Picture 20" descr="A screenshot of a computer screen&#10;&#10;Description automatically generated">
            <a:extLst>
              <a:ext uri="{FF2B5EF4-FFF2-40B4-BE49-F238E27FC236}">
                <a16:creationId xmlns:a16="http://schemas.microsoft.com/office/drawing/2014/main" id="{FF650275-01B7-A8CF-5313-E4ED8817C730}"/>
              </a:ext>
            </a:extLst>
          </p:cNvPr>
          <p:cNvPicPr>
            <a:picLocks noChangeAspect="1"/>
          </p:cNvPicPr>
          <p:nvPr/>
        </p:nvPicPr>
        <p:blipFill>
          <a:blip r:embed="rId3"/>
          <a:stretch>
            <a:fillRect/>
          </a:stretch>
        </p:blipFill>
        <p:spPr>
          <a:xfrm>
            <a:off x="6995196" y="5099289"/>
            <a:ext cx="6389828" cy="3897638"/>
          </a:xfrm>
          <a:prstGeom prst="rect">
            <a:avLst/>
          </a:prstGeom>
          <a:ln w="76200">
            <a:solidFill>
              <a:schemeClr val="tx1"/>
            </a:solidFill>
          </a:ln>
        </p:spPr>
      </p:pic>
      <p:sp>
        <p:nvSpPr>
          <p:cNvPr id="22" name="TextBox 21">
            <a:extLst>
              <a:ext uri="{FF2B5EF4-FFF2-40B4-BE49-F238E27FC236}">
                <a16:creationId xmlns:a16="http://schemas.microsoft.com/office/drawing/2014/main" id="{50CC5BF7-6D04-18CC-C23A-C2CEDEBD62E0}"/>
              </a:ext>
            </a:extLst>
          </p:cNvPr>
          <p:cNvSpPr txBox="1"/>
          <p:nvPr/>
        </p:nvSpPr>
        <p:spPr>
          <a:xfrm>
            <a:off x="20101562" y="5099289"/>
            <a:ext cx="15118080" cy="9171742"/>
          </a:xfrm>
          <a:prstGeom prst="rect">
            <a:avLst/>
          </a:prstGeom>
          <a:noFill/>
          <a:ln w="76200">
            <a:solidFill>
              <a:schemeClr val="bg1"/>
            </a:solidFill>
          </a:ln>
        </p:spPr>
        <p:txBody>
          <a:bodyPr wrap="square" rtlCol="0">
            <a:spAutoFit/>
          </a:bodyPr>
          <a:lstStyle/>
          <a:p>
            <a:r>
              <a:rPr lang="en-US" sz="3500" b="1" u="sng" dirty="0">
                <a:solidFill>
                  <a:schemeClr val="bg1"/>
                </a:solidFill>
              </a:rPr>
              <a:t>INDEX 129</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endParaRPr lang="en-US" sz="35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for this instance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a:t>
            </a:r>
          </a:p>
          <a:p>
            <a:pPr marL="457200" indent="-457200">
              <a:buFont typeface="Arial" panose="020B0604020202020204" pitchFamily="34" charset="0"/>
              <a:buChar char="•"/>
            </a:pPr>
            <a:r>
              <a:rPr lang="en-US" sz="3000" dirty="0">
                <a:solidFill>
                  <a:schemeClr val="bg1"/>
                </a:solidFill>
              </a:rPr>
              <a:t>I am not sure I understand why amount SHAP value &gt; 0 because that is not a particularly large value. Maybe its because its comparable to </a:t>
            </a:r>
            <a:r>
              <a:rPr lang="en-US" sz="3000" dirty="0" err="1">
                <a:solidFill>
                  <a:schemeClr val="bg1"/>
                </a:solidFill>
              </a:rPr>
              <a:t>oldbalanceOrig</a:t>
            </a:r>
            <a:r>
              <a:rPr lang="en-US" sz="3000" dirty="0">
                <a:solidFill>
                  <a:schemeClr val="bg1"/>
                </a:solidFill>
              </a:rPr>
              <a:t>?</a:t>
            </a:r>
          </a:p>
        </p:txBody>
      </p:sp>
      <p:sp>
        <p:nvSpPr>
          <p:cNvPr id="23" name="TextBox 22">
            <a:extLst>
              <a:ext uri="{FF2B5EF4-FFF2-40B4-BE49-F238E27FC236}">
                <a16:creationId xmlns:a16="http://schemas.microsoft.com/office/drawing/2014/main" id="{7D25A594-0525-7B23-841A-655A78F1FEDD}"/>
              </a:ext>
            </a:extLst>
          </p:cNvPr>
          <p:cNvSpPr txBox="1"/>
          <p:nvPr/>
        </p:nvSpPr>
        <p:spPr>
          <a:xfrm>
            <a:off x="2194560" y="15345769"/>
            <a:ext cx="15118080" cy="9325630"/>
          </a:xfrm>
          <a:prstGeom prst="rect">
            <a:avLst/>
          </a:prstGeom>
          <a:noFill/>
          <a:ln w="76200">
            <a:solidFill>
              <a:schemeClr val="bg1"/>
            </a:solidFill>
          </a:ln>
        </p:spPr>
        <p:txBody>
          <a:bodyPr wrap="square" rtlCol="0">
            <a:spAutoFit/>
          </a:bodyPr>
          <a:lstStyle/>
          <a:p>
            <a:r>
              <a:rPr lang="en-US" sz="3500" b="1" u="sng" dirty="0">
                <a:solidFill>
                  <a:schemeClr val="bg1"/>
                </a:solidFill>
              </a:rPr>
              <a:t>INDEX 937</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a:t>
            </a:r>
          </a:p>
          <a:p>
            <a:pPr marL="457200" indent="-457200">
              <a:buFont typeface="Arial" panose="020B0604020202020204" pitchFamily="34" charset="0"/>
              <a:buChar char="•"/>
            </a:pPr>
            <a:r>
              <a:rPr lang="en-US" sz="3000" dirty="0">
                <a:solidFill>
                  <a:schemeClr val="bg1"/>
                </a:solidFill>
              </a:rPr>
              <a:t>I don’t understand why Transfer SHAP is &gt; 0 in this instance because it is False, which matches the previous two instances.</a:t>
            </a:r>
          </a:p>
        </p:txBody>
      </p:sp>
      <p:sp>
        <p:nvSpPr>
          <p:cNvPr id="24" name="TextBox 23">
            <a:extLst>
              <a:ext uri="{FF2B5EF4-FFF2-40B4-BE49-F238E27FC236}">
                <a16:creationId xmlns:a16="http://schemas.microsoft.com/office/drawing/2014/main" id="{C8009E07-908F-EE62-8752-C63B52AC6986}"/>
              </a:ext>
            </a:extLst>
          </p:cNvPr>
          <p:cNvSpPr txBox="1"/>
          <p:nvPr/>
        </p:nvSpPr>
        <p:spPr>
          <a:xfrm>
            <a:off x="20101562" y="15411421"/>
            <a:ext cx="15118080" cy="8787021"/>
          </a:xfrm>
          <a:prstGeom prst="rect">
            <a:avLst/>
          </a:prstGeom>
          <a:noFill/>
          <a:ln w="76200">
            <a:solidFill>
              <a:schemeClr val="bg1"/>
            </a:solidFill>
          </a:ln>
        </p:spPr>
        <p:txBody>
          <a:bodyPr wrap="square" rtlCol="0">
            <a:spAutoFit/>
          </a:bodyPr>
          <a:lstStyle/>
          <a:p>
            <a:r>
              <a:rPr lang="en-US" sz="3500" b="1" u="sng" dirty="0">
                <a:solidFill>
                  <a:schemeClr val="bg1"/>
                </a:solidFill>
              </a:rPr>
              <a:t>INDEX 1483</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a:t>
            </a:r>
          </a:p>
          <a:p>
            <a:pPr marL="457200" indent="-457200">
              <a:buFont typeface="Arial" panose="020B0604020202020204" pitchFamily="34" charset="0"/>
              <a:buChar char="•"/>
            </a:pPr>
            <a:r>
              <a:rPr lang="en-US" sz="3000" dirty="0">
                <a:solidFill>
                  <a:schemeClr val="bg1"/>
                </a:solidFill>
              </a:rPr>
              <a:t>I don’t understand exactly why Payment is &gt; 0 because it is True, which is true for the previous 3 cases.</a:t>
            </a:r>
          </a:p>
        </p:txBody>
      </p:sp>
      <p:sp>
        <p:nvSpPr>
          <p:cNvPr id="25" name="TextBox 24">
            <a:extLst>
              <a:ext uri="{FF2B5EF4-FFF2-40B4-BE49-F238E27FC236}">
                <a16:creationId xmlns:a16="http://schemas.microsoft.com/office/drawing/2014/main" id="{DC522441-3D2A-4E33-DD9A-534F548CD4D5}"/>
              </a:ext>
            </a:extLst>
          </p:cNvPr>
          <p:cNvSpPr txBox="1"/>
          <p:nvPr/>
        </p:nvSpPr>
        <p:spPr>
          <a:xfrm>
            <a:off x="2194560" y="25309911"/>
            <a:ext cx="15118080" cy="9710351"/>
          </a:xfrm>
          <a:prstGeom prst="rect">
            <a:avLst/>
          </a:prstGeom>
          <a:noFill/>
          <a:ln w="76200">
            <a:solidFill>
              <a:schemeClr val="bg1"/>
            </a:solidFill>
          </a:ln>
        </p:spPr>
        <p:txBody>
          <a:bodyPr wrap="square" rtlCol="0">
            <a:spAutoFit/>
          </a:bodyPr>
          <a:lstStyle/>
          <a:p>
            <a:r>
              <a:rPr lang="en-US" sz="3500" b="1" u="sng" dirty="0">
                <a:solidFill>
                  <a:schemeClr val="bg1"/>
                </a:solidFill>
              </a:rPr>
              <a:t>INDEX 2081</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but this time it is not 0. In fact, it is one of the higher values in the distribution of this variable for Fraud but its actually in the middle for Fraud cases. </a:t>
            </a:r>
            <a:r>
              <a:rPr lang="en-US" sz="3000" dirty="0">
                <a:solidFill>
                  <a:schemeClr val="bg1"/>
                </a:solidFill>
                <a:highlight>
                  <a:srgbClr val="EAAECC"/>
                </a:highlight>
              </a:rPr>
              <a:t>So this is an interesting case!</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a:t>
            </a:r>
          </a:p>
          <a:p>
            <a:pPr marL="457200" indent="-457200">
              <a:buFont typeface="Arial" panose="020B0604020202020204" pitchFamily="34" charset="0"/>
              <a:buChar char="•"/>
            </a:pPr>
            <a:r>
              <a:rPr lang="en-US" sz="3000" dirty="0">
                <a:solidFill>
                  <a:schemeClr val="bg1"/>
                </a:solidFill>
              </a:rPr>
              <a:t>Cash Out has a SHAP &gt; 0 value, and this one is actually False. The other 3 transaction types are False as well, which implies the transaction type is Cash In.</a:t>
            </a:r>
          </a:p>
          <a:p>
            <a:pPr marL="457200" indent="-457200">
              <a:buFont typeface="Arial" panose="020B0604020202020204" pitchFamily="34" charset="0"/>
              <a:buChar char="•"/>
            </a:pPr>
            <a:r>
              <a:rPr lang="en-US" sz="3000" dirty="0" err="1">
                <a:solidFill>
                  <a:schemeClr val="bg1"/>
                </a:solidFill>
              </a:rPr>
              <a:t>newbalanceDest</a:t>
            </a:r>
            <a:r>
              <a:rPr lang="en-US" sz="3000" dirty="0">
                <a:solidFill>
                  <a:schemeClr val="bg1"/>
                </a:solidFill>
              </a:rPr>
              <a:t> is also 0, but has a positive SHAP value. This is a puzzle.</a:t>
            </a:r>
          </a:p>
        </p:txBody>
      </p:sp>
      <p:sp>
        <p:nvSpPr>
          <p:cNvPr id="26" name="TextBox 25">
            <a:extLst>
              <a:ext uri="{FF2B5EF4-FFF2-40B4-BE49-F238E27FC236}">
                <a16:creationId xmlns:a16="http://schemas.microsoft.com/office/drawing/2014/main" id="{490995A0-559C-E92F-B3BE-8D60ED49BF71}"/>
              </a:ext>
            </a:extLst>
          </p:cNvPr>
          <p:cNvSpPr txBox="1"/>
          <p:nvPr/>
        </p:nvSpPr>
        <p:spPr>
          <a:xfrm>
            <a:off x="20101562" y="25401838"/>
            <a:ext cx="15118080" cy="9787295"/>
          </a:xfrm>
          <a:prstGeom prst="rect">
            <a:avLst/>
          </a:prstGeom>
          <a:noFill/>
          <a:ln w="76200">
            <a:solidFill>
              <a:schemeClr val="bg1"/>
            </a:solidFill>
          </a:ln>
        </p:spPr>
        <p:txBody>
          <a:bodyPr wrap="square" rtlCol="0">
            <a:spAutoFit/>
          </a:bodyPr>
          <a:lstStyle/>
          <a:p>
            <a:r>
              <a:rPr lang="en-US" sz="3500" b="1" u="sng" dirty="0">
                <a:solidFill>
                  <a:schemeClr val="bg1"/>
                </a:solidFill>
              </a:rPr>
              <a:t>INDEX 6500</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endParaRPr lang="en-US" sz="35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a:t>
            </a:r>
          </a:p>
          <a:p>
            <a:pPr marL="457200" indent="-457200">
              <a:buFont typeface="Arial" panose="020B0604020202020204" pitchFamily="34" charset="0"/>
              <a:buChar char="•"/>
            </a:pPr>
            <a:r>
              <a:rPr lang="en-US" sz="3000" dirty="0">
                <a:solidFill>
                  <a:schemeClr val="bg1"/>
                </a:solidFill>
              </a:rPr>
              <a:t>The only other comment to make is I can’t understand why there are no other variables that have SHAP &gt; 0, there doesn’t seem to be anything particularly unique about this case that would warrant this. If you look at the basic shape of the bars</a:t>
            </a:r>
          </a:p>
        </p:txBody>
      </p:sp>
      <p:pic>
        <p:nvPicPr>
          <p:cNvPr id="28" name="Picture 27" descr="A screenshot of a data report&#10;&#10;Description automatically generated">
            <a:extLst>
              <a:ext uri="{FF2B5EF4-FFF2-40B4-BE49-F238E27FC236}">
                <a16:creationId xmlns:a16="http://schemas.microsoft.com/office/drawing/2014/main" id="{70149103-FED9-7CE9-FFA3-C1440B83D14F}"/>
              </a:ext>
            </a:extLst>
          </p:cNvPr>
          <p:cNvPicPr>
            <a:picLocks noChangeAspect="1"/>
          </p:cNvPicPr>
          <p:nvPr/>
        </p:nvPicPr>
        <p:blipFill>
          <a:blip r:embed="rId4"/>
          <a:stretch>
            <a:fillRect/>
          </a:stretch>
        </p:blipFill>
        <p:spPr>
          <a:xfrm>
            <a:off x="23791036" y="5448787"/>
            <a:ext cx="8046709" cy="5261309"/>
          </a:xfrm>
          <a:prstGeom prst="rect">
            <a:avLst/>
          </a:prstGeom>
          <a:ln w="76200">
            <a:solidFill>
              <a:schemeClr val="tx1"/>
            </a:solidFill>
          </a:ln>
        </p:spPr>
      </p:pic>
      <p:pic>
        <p:nvPicPr>
          <p:cNvPr id="30" name="Picture 29" descr="A screenshot of a computer&#10;&#10;Description automatically generated">
            <a:extLst>
              <a:ext uri="{FF2B5EF4-FFF2-40B4-BE49-F238E27FC236}">
                <a16:creationId xmlns:a16="http://schemas.microsoft.com/office/drawing/2014/main" id="{48C3F52A-8C7B-99D5-822A-EBB4865360DB}"/>
              </a:ext>
            </a:extLst>
          </p:cNvPr>
          <p:cNvPicPr>
            <a:picLocks noChangeAspect="1"/>
          </p:cNvPicPr>
          <p:nvPr/>
        </p:nvPicPr>
        <p:blipFill>
          <a:blip r:embed="rId5"/>
          <a:stretch>
            <a:fillRect/>
          </a:stretch>
        </p:blipFill>
        <p:spPr>
          <a:xfrm>
            <a:off x="5367266" y="15761843"/>
            <a:ext cx="8772668" cy="5748669"/>
          </a:xfrm>
          <a:prstGeom prst="rect">
            <a:avLst/>
          </a:prstGeom>
          <a:ln w="76200">
            <a:solidFill>
              <a:schemeClr val="tx1"/>
            </a:solidFill>
          </a:ln>
        </p:spPr>
      </p:pic>
      <p:pic>
        <p:nvPicPr>
          <p:cNvPr id="32" name="Picture 31" descr="A screenshot of a computer&#10;&#10;Description automatically generated">
            <a:extLst>
              <a:ext uri="{FF2B5EF4-FFF2-40B4-BE49-F238E27FC236}">
                <a16:creationId xmlns:a16="http://schemas.microsoft.com/office/drawing/2014/main" id="{3111EA89-0F35-893E-CFEE-0A065C7A4996}"/>
              </a:ext>
            </a:extLst>
          </p:cNvPr>
          <p:cNvPicPr>
            <a:picLocks noChangeAspect="1"/>
          </p:cNvPicPr>
          <p:nvPr/>
        </p:nvPicPr>
        <p:blipFill>
          <a:blip r:embed="rId6"/>
          <a:stretch>
            <a:fillRect/>
          </a:stretch>
        </p:blipFill>
        <p:spPr>
          <a:xfrm>
            <a:off x="23774402" y="15839888"/>
            <a:ext cx="7772400" cy="5104262"/>
          </a:xfrm>
          <a:prstGeom prst="rect">
            <a:avLst/>
          </a:prstGeom>
          <a:ln w="76200">
            <a:solidFill>
              <a:schemeClr val="tx1"/>
            </a:solidFill>
          </a:ln>
        </p:spPr>
      </p:pic>
      <p:pic>
        <p:nvPicPr>
          <p:cNvPr id="34" name="Picture 33" descr="A screenshot of a graph&#10;&#10;Description automatically generated">
            <a:extLst>
              <a:ext uri="{FF2B5EF4-FFF2-40B4-BE49-F238E27FC236}">
                <a16:creationId xmlns:a16="http://schemas.microsoft.com/office/drawing/2014/main" id="{77AD20EA-207C-CBA6-D3DB-A5A776FF8BDA}"/>
              </a:ext>
            </a:extLst>
          </p:cNvPr>
          <p:cNvPicPr>
            <a:picLocks noChangeAspect="1"/>
          </p:cNvPicPr>
          <p:nvPr/>
        </p:nvPicPr>
        <p:blipFill>
          <a:blip r:embed="rId7"/>
          <a:stretch>
            <a:fillRect/>
          </a:stretch>
        </p:blipFill>
        <p:spPr>
          <a:xfrm>
            <a:off x="5151582" y="25661332"/>
            <a:ext cx="7772400" cy="5057476"/>
          </a:xfrm>
          <a:prstGeom prst="rect">
            <a:avLst/>
          </a:prstGeom>
          <a:ln w="76200">
            <a:solidFill>
              <a:schemeClr val="tx1"/>
            </a:solidFill>
          </a:ln>
        </p:spPr>
      </p:pic>
      <p:pic>
        <p:nvPicPr>
          <p:cNvPr id="36" name="Picture 35" descr="A screenshot of a data report&#10;&#10;Description automatically generated">
            <a:extLst>
              <a:ext uri="{FF2B5EF4-FFF2-40B4-BE49-F238E27FC236}">
                <a16:creationId xmlns:a16="http://schemas.microsoft.com/office/drawing/2014/main" id="{F2114F42-3597-DBA3-FC8C-1611D09BB26E}"/>
              </a:ext>
            </a:extLst>
          </p:cNvPr>
          <p:cNvPicPr>
            <a:picLocks noChangeAspect="1"/>
          </p:cNvPicPr>
          <p:nvPr/>
        </p:nvPicPr>
        <p:blipFill>
          <a:blip r:embed="rId8"/>
          <a:stretch>
            <a:fillRect/>
          </a:stretch>
        </p:blipFill>
        <p:spPr>
          <a:xfrm>
            <a:off x="23530044" y="25703117"/>
            <a:ext cx="8307701" cy="5424096"/>
          </a:xfrm>
          <a:prstGeom prst="rect">
            <a:avLst/>
          </a:prstGeom>
          <a:ln w="76200">
            <a:solidFill>
              <a:schemeClr val="tx1"/>
            </a:solidFill>
          </a:ln>
        </p:spPr>
      </p:pic>
    </p:spTree>
    <p:extLst>
      <p:ext uri="{BB962C8B-B14F-4D97-AF65-F5344CB8AC3E}">
        <p14:creationId xmlns:p14="http://schemas.microsoft.com/office/powerpoint/2010/main" val="2352436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l="-39000" r="-39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27477-90BF-9DC8-A53F-A7A32257F31A}"/>
              </a:ext>
            </a:extLst>
          </p:cNvPr>
          <p:cNvSpPr txBox="1">
            <a:spLocks/>
          </p:cNvSpPr>
          <p:nvPr/>
        </p:nvSpPr>
        <p:spPr>
          <a:xfrm>
            <a:off x="0" y="-36576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solidFill>
                  <a:schemeClr val="bg1"/>
                </a:solidFill>
                <a:latin typeface="BANK GOTHIC MEDIUM" pitchFamily="2" charset="77"/>
              </a:rPr>
              <a:t>TABLEAU &amp; SHAP VALUES</a:t>
            </a:r>
          </a:p>
        </p:txBody>
      </p:sp>
      <p:sp>
        <p:nvSpPr>
          <p:cNvPr id="7" name="TextBox 6">
            <a:extLst>
              <a:ext uri="{FF2B5EF4-FFF2-40B4-BE49-F238E27FC236}">
                <a16:creationId xmlns:a16="http://schemas.microsoft.com/office/drawing/2014/main" id="{64E84197-5461-3205-D9DC-E89AE1243DB6}"/>
              </a:ext>
            </a:extLst>
          </p:cNvPr>
          <p:cNvSpPr txBox="1"/>
          <p:nvPr/>
        </p:nvSpPr>
        <p:spPr>
          <a:xfrm>
            <a:off x="2308860" y="3986105"/>
            <a:ext cx="15118080" cy="10018127"/>
          </a:xfrm>
          <a:prstGeom prst="rect">
            <a:avLst/>
          </a:prstGeom>
          <a:noFill/>
          <a:ln w="76200">
            <a:solidFill>
              <a:schemeClr val="bg1"/>
            </a:solidFill>
          </a:ln>
        </p:spPr>
        <p:txBody>
          <a:bodyPr wrap="square" rtlCol="0">
            <a:spAutoFit/>
          </a:bodyPr>
          <a:lstStyle/>
          <a:p>
            <a:r>
              <a:rPr lang="en-US" sz="3500" b="1" u="sng" dirty="0">
                <a:solidFill>
                  <a:schemeClr val="bg1"/>
                </a:solidFill>
              </a:rPr>
              <a:t>INDEX 10587</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endParaRPr lang="en-US" sz="35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for this instance, but it is not 0. So it doesn’t get completely drained like with actual Fraud cases.</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 I am not sure why Debit has SHAP value &gt; 0, even though its False like the previous instances. Cash Out is the True variable but has SHAP = 0</a:t>
            </a:r>
          </a:p>
          <a:p>
            <a:pPr marL="457200" indent="-457200">
              <a:buFont typeface="Arial" panose="020B0604020202020204" pitchFamily="34" charset="0"/>
              <a:buChar char="•"/>
            </a:pPr>
            <a:r>
              <a:rPr lang="en-US" sz="3000" dirty="0" err="1">
                <a:solidFill>
                  <a:schemeClr val="bg1"/>
                </a:solidFill>
              </a:rPr>
              <a:t>oldbalanceDest</a:t>
            </a:r>
            <a:r>
              <a:rPr lang="en-US" sz="3000" dirty="0">
                <a:solidFill>
                  <a:schemeClr val="bg1"/>
                </a:solidFill>
              </a:rPr>
              <a:t> SHAP &gt;0 probably because it is 0. This is sometimes common where the new account has a balance of 0 before the transaction occurs.</a:t>
            </a:r>
          </a:p>
        </p:txBody>
      </p:sp>
      <p:sp>
        <p:nvSpPr>
          <p:cNvPr id="22" name="TextBox 21">
            <a:extLst>
              <a:ext uri="{FF2B5EF4-FFF2-40B4-BE49-F238E27FC236}">
                <a16:creationId xmlns:a16="http://schemas.microsoft.com/office/drawing/2014/main" id="{50CC5BF7-6D04-18CC-C23A-C2CEDEBD62E0}"/>
              </a:ext>
            </a:extLst>
          </p:cNvPr>
          <p:cNvSpPr txBox="1"/>
          <p:nvPr/>
        </p:nvSpPr>
        <p:spPr>
          <a:xfrm>
            <a:off x="20101561" y="4059387"/>
            <a:ext cx="15118080" cy="9248686"/>
          </a:xfrm>
          <a:prstGeom prst="rect">
            <a:avLst/>
          </a:prstGeom>
          <a:noFill/>
          <a:ln w="76200">
            <a:solidFill>
              <a:schemeClr val="bg1"/>
            </a:solidFill>
          </a:ln>
        </p:spPr>
        <p:txBody>
          <a:bodyPr wrap="square" rtlCol="0">
            <a:spAutoFit/>
          </a:bodyPr>
          <a:lstStyle/>
          <a:p>
            <a:r>
              <a:rPr lang="en-US" sz="3500" b="1" u="sng" dirty="0">
                <a:solidFill>
                  <a:schemeClr val="bg1"/>
                </a:solidFill>
              </a:rPr>
              <a:t>INDEX 16374</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for this instance, but it is not 0. So it doesn’t get completely drained like with actual Fraud cases.</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client and not a merchant.</a:t>
            </a:r>
          </a:p>
          <a:p>
            <a:pPr marL="457200" indent="-457200">
              <a:buFont typeface="Arial" panose="020B0604020202020204" pitchFamily="34" charset="0"/>
              <a:buChar char="•"/>
            </a:pPr>
            <a:r>
              <a:rPr lang="en-US" sz="3000" dirty="0">
                <a:solidFill>
                  <a:schemeClr val="bg1"/>
                </a:solidFill>
              </a:rPr>
              <a:t>Payment variable has high SHAP again while being False.</a:t>
            </a:r>
          </a:p>
          <a:p>
            <a:pPr marL="457200" indent="-457200">
              <a:buFont typeface="Arial" panose="020B0604020202020204" pitchFamily="34" charset="0"/>
              <a:buChar char="•"/>
            </a:pPr>
            <a:r>
              <a:rPr lang="en-US" sz="3000" dirty="0">
                <a:solidFill>
                  <a:schemeClr val="bg1"/>
                </a:solidFill>
              </a:rPr>
              <a:t>Debit has SHAP &gt;0 even though the value is False like previous cases.</a:t>
            </a:r>
          </a:p>
        </p:txBody>
      </p:sp>
      <p:sp>
        <p:nvSpPr>
          <p:cNvPr id="23" name="TextBox 22">
            <a:extLst>
              <a:ext uri="{FF2B5EF4-FFF2-40B4-BE49-F238E27FC236}">
                <a16:creationId xmlns:a16="http://schemas.microsoft.com/office/drawing/2014/main" id="{7D25A594-0525-7B23-841A-655A78F1FEDD}"/>
              </a:ext>
            </a:extLst>
          </p:cNvPr>
          <p:cNvSpPr txBox="1"/>
          <p:nvPr/>
        </p:nvSpPr>
        <p:spPr>
          <a:xfrm>
            <a:off x="2308860" y="14530725"/>
            <a:ext cx="15118080" cy="9248686"/>
          </a:xfrm>
          <a:prstGeom prst="rect">
            <a:avLst/>
          </a:prstGeom>
          <a:noFill/>
          <a:ln w="76200">
            <a:solidFill>
              <a:schemeClr val="bg1"/>
            </a:solidFill>
          </a:ln>
        </p:spPr>
        <p:txBody>
          <a:bodyPr wrap="square" rtlCol="0">
            <a:spAutoFit/>
          </a:bodyPr>
          <a:lstStyle/>
          <a:p>
            <a:r>
              <a:rPr lang="en-US" sz="3500" b="1" u="sng" dirty="0">
                <a:solidFill>
                  <a:schemeClr val="bg1"/>
                </a:solidFill>
              </a:rPr>
              <a:t>INDEX 23787</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a:t>
            </a:r>
            <a:r>
              <a:rPr lang="en-US" sz="3000" dirty="0" err="1">
                <a:solidFill>
                  <a:schemeClr val="bg1"/>
                </a:solidFill>
              </a:rPr>
              <a:t>cilent</a:t>
            </a:r>
            <a:r>
              <a:rPr lang="en-US" sz="3000" dirty="0">
                <a:solidFill>
                  <a:schemeClr val="bg1"/>
                </a:solidFill>
              </a:rPr>
              <a: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 Cash Out is True and has SHAP &gt; 0 which goes against what we see with index 10587</a:t>
            </a:r>
          </a:p>
        </p:txBody>
      </p:sp>
      <p:sp>
        <p:nvSpPr>
          <p:cNvPr id="24" name="TextBox 23">
            <a:extLst>
              <a:ext uri="{FF2B5EF4-FFF2-40B4-BE49-F238E27FC236}">
                <a16:creationId xmlns:a16="http://schemas.microsoft.com/office/drawing/2014/main" id="{C8009E07-908F-EE62-8752-C63B52AC6986}"/>
              </a:ext>
            </a:extLst>
          </p:cNvPr>
          <p:cNvSpPr txBox="1"/>
          <p:nvPr/>
        </p:nvSpPr>
        <p:spPr>
          <a:xfrm>
            <a:off x="20178625" y="14530725"/>
            <a:ext cx="15118080" cy="11557010"/>
          </a:xfrm>
          <a:prstGeom prst="rect">
            <a:avLst/>
          </a:prstGeom>
          <a:noFill/>
          <a:ln w="76200">
            <a:solidFill>
              <a:schemeClr val="bg1"/>
            </a:solidFill>
          </a:ln>
        </p:spPr>
        <p:txBody>
          <a:bodyPr wrap="square" rtlCol="0">
            <a:spAutoFit/>
          </a:bodyPr>
          <a:lstStyle/>
          <a:p>
            <a:r>
              <a:rPr lang="en-US" sz="3500" b="1" u="sng" dirty="0">
                <a:solidFill>
                  <a:schemeClr val="bg1"/>
                </a:solidFill>
              </a:rPr>
              <a:t>INDEX 37806</a:t>
            </a: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5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SHAP value is high because it is 0. Usually in Fraud cases, we see the original account get drained to 0.</a:t>
            </a:r>
          </a:p>
          <a:p>
            <a:pPr marL="457200"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is probably high because we see the destination account is a </a:t>
            </a:r>
            <a:r>
              <a:rPr lang="en-US" sz="3000" dirty="0" err="1">
                <a:solidFill>
                  <a:schemeClr val="bg1"/>
                </a:solidFill>
              </a:rPr>
              <a:t>cilent</a:t>
            </a:r>
            <a:r>
              <a:rPr lang="en-US" sz="3000" dirty="0">
                <a:solidFill>
                  <a:schemeClr val="bg1"/>
                </a:solidFill>
              </a:rPr>
              <a:t> and not a merchant.</a:t>
            </a:r>
          </a:p>
          <a:p>
            <a:pPr marL="457200" indent="-457200">
              <a:buFont typeface="Arial" panose="020B0604020202020204" pitchFamily="34" charset="0"/>
              <a:buChar char="•"/>
            </a:pPr>
            <a:r>
              <a:rPr lang="en-US" sz="3000" dirty="0">
                <a:solidFill>
                  <a:schemeClr val="bg1"/>
                </a:solidFill>
              </a:rPr>
              <a:t>Payment variable has high SHAP again because it is False. Transfer is True and has SHAP &gt; 0 but Debit is False and also has SHAP &gt; 0.</a:t>
            </a:r>
          </a:p>
          <a:p>
            <a:pPr marL="457200" indent="-457200">
              <a:buFont typeface="Arial" panose="020B0604020202020204" pitchFamily="34" charset="0"/>
              <a:buChar char="•"/>
            </a:pPr>
            <a:r>
              <a:rPr lang="en-US" sz="3000" dirty="0" err="1">
                <a:solidFill>
                  <a:schemeClr val="bg1"/>
                </a:solidFill>
              </a:rPr>
              <a:t>oldbalanceOrig</a:t>
            </a:r>
            <a:r>
              <a:rPr lang="en-US" sz="3000" dirty="0">
                <a:solidFill>
                  <a:schemeClr val="bg1"/>
                </a:solidFill>
              </a:rPr>
              <a:t> has SHAP &gt; 0, but there doesn’t seem to be anything unique with this value.</a:t>
            </a:r>
          </a:p>
          <a:p>
            <a:pPr marL="457200" indent="-457200">
              <a:buFont typeface="Arial" panose="020B0604020202020204" pitchFamily="34" charset="0"/>
              <a:buChar char="•"/>
            </a:pPr>
            <a:r>
              <a:rPr lang="en-US" sz="3000" dirty="0">
                <a:solidFill>
                  <a:schemeClr val="bg1"/>
                </a:solidFill>
              </a:rPr>
              <a:t>Amount has a SHAP &gt;0, which does kind of make sense since the value is so large. It is the largest of the 10 instances we look at.</a:t>
            </a:r>
          </a:p>
          <a:p>
            <a:pPr marL="457200" indent="-457200">
              <a:buFont typeface="Arial" panose="020B0604020202020204" pitchFamily="34" charset="0"/>
              <a:buChar char="•"/>
            </a:pPr>
            <a:r>
              <a:rPr lang="en-US" sz="3000" dirty="0">
                <a:solidFill>
                  <a:schemeClr val="bg1"/>
                </a:solidFill>
              </a:rPr>
              <a:t>Like the first instance ND ID is False, implying this is a duplicate ID. The fact that </a:t>
            </a:r>
            <a:r>
              <a:rPr lang="en-US" sz="3000" dirty="0" err="1">
                <a:solidFill>
                  <a:schemeClr val="bg1"/>
                </a:solidFill>
              </a:rPr>
              <a:t>ClientDest</a:t>
            </a:r>
            <a:r>
              <a:rPr lang="en-US" sz="3000" dirty="0">
                <a:solidFill>
                  <a:schemeClr val="bg1"/>
                </a:solidFill>
              </a:rPr>
              <a:t> is true tells us this is not a merchant. Yet ND ID SHAP = 0.</a:t>
            </a:r>
          </a:p>
        </p:txBody>
      </p:sp>
      <p:pic>
        <p:nvPicPr>
          <p:cNvPr id="3" name="Picture 2" descr="A screenshot of a graph&#10;&#10;Description automatically generated">
            <a:extLst>
              <a:ext uri="{FF2B5EF4-FFF2-40B4-BE49-F238E27FC236}">
                <a16:creationId xmlns:a16="http://schemas.microsoft.com/office/drawing/2014/main" id="{98435FB8-32FC-4E45-744C-C4F605B9955B}"/>
              </a:ext>
            </a:extLst>
          </p:cNvPr>
          <p:cNvPicPr>
            <a:picLocks noChangeAspect="1"/>
          </p:cNvPicPr>
          <p:nvPr/>
        </p:nvPicPr>
        <p:blipFill>
          <a:blip r:embed="rId4"/>
          <a:stretch>
            <a:fillRect/>
          </a:stretch>
        </p:blipFill>
        <p:spPr>
          <a:xfrm>
            <a:off x="5692140" y="4133556"/>
            <a:ext cx="7772400" cy="5104058"/>
          </a:xfrm>
          <a:prstGeom prst="rect">
            <a:avLst/>
          </a:prstGeom>
          <a:ln w="76200">
            <a:solidFill>
              <a:schemeClr val="tx1"/>
            </a:solidFill>
          </a:ln>
        </p:spPr>
      </p:pic>
      <p:pic>
        <p:nvPicPr>
          <p:cNvPr id="5" name="Picture 4" descr="A screenshot of a graph&#10;&#10;Description automatically generated">
            <a:extLst>
              <a:ext uri="{FF2B5EF4-FFF2-40B4-BE49-F238E27FC236}">
                <a16:creationId xmlns:a16="http://schemas.microsoft.com/office/drawing/2014/main" id="{44AA39E0-C1C7-D889-C504-5AE19589CDA9}"/>
              </a:ext>
            </a:extLst>
          </p:cNvPr>
          <p:cNvPicPr>
            <a:picLocks noChangeAspect="1"/>
          </p:cNvPicPr>
          <p:nvPr/>
        </p:nvPicPr>
        <p:blipFill>
          <a:blip r:embed="rId5"/>
          <a:stretch>
            <a:fillRect/>
          </a:stretch>
        </p:blipFill>
        <p:spPr>
          <a:xfrm>
            <a:off x="23776131" y="4458377"/>
            <a:ext cx="7923068" cy="5178068"/>
          </a:xfrm>
          <a:prstGeom prst="rect">
            <a:avLst/>
          </a:prstGeom>
          <a:ln w="76200">
            <a:solidFill>
              <a:schemeClr val="tx1"/>
            </a:solidFill>
          </a:ln>
        </p:spPr>
      </p:pic>
      <p:pic>
        <p:nvPicPr>
          <p:cNvPr id="9" name="Picture 8" descr="A screenshot of a data report&#10;&#10;Description automatically generated">
            <a:extLst>
              <a:ext uri="{FF2B5EF4-FFF2-40B4-BE49-F238E27FC236}">
                <a16:creationId xmlns:a16="http://schemas.microsoft.com/office/drawing/2014/main" id="{378BEC44-EB39-2063-0A79-0A8DDB6167CF}"/>
              </a:ext>
            </a:extLst>
          </p:cNvPr>
          <p:cNvPicPr>
            <a:picLocks noChangeAspect="1"/>
          </p:cNvPicPr>
          <p:nvPr/>
        </p:nvPicPr>
        <p:blipFill>
          <a:blip r:embed="rId6"/>
          <a:stretch>
            <a:fillRect/>
          </a:stretch>
        </p:blipFill>
        <p:spPr>
          <a:xfrm>
            <a:off x="5692140" y="14943227"/>
            <a:ext cx="8236527" cy="5366003"/>
          </a:xfrm>
          <a:prstGeom prst="rect">
            <a:avLst/>
          </a:prstGeom>
          <a:ln w="76200">
            <a:solidFill>
              <a:schemeClr val="tx1"/>
            </a:solidFill>
          </a:ln>
        </p:spPr>
      </p:pic>
      <p:pic>
        <p:nvPicPr>
          <p:cNvPr id="11" name="Picture 10" descr="A screenshot of a data report&#10;&#10;Description automatically generated">
            <a:extLst>
              <a:ext uri="{FF2B5EF4-FFF2-40B4-BE49-F238E27FC236}">
                <a16:creationId xmlns:a16="http://schemas.microsoft.com/office/drawing/2014/main" id="{038D88B4-7084-C165-D0C2-17E68457C9E7}"/>
              </a:ext>
            </a:extLst>
          </p:cNvPr>
          <p:cNvPicPr>
            <a:picLocks noChangeAspect="1"/>
          </p:cNvPicPr>
          <p:nvPr/>
        </p:nvPicPr>
        <p:blipFill>
          <a:blip r:embed="rId7"/>
          <a:stretch>
            <a:fillRect/>
          </a:stretch>
        </p:blipFill>
        <p:spPr>
          <a:xfrm>
            <a:off x="23712226" y="15015019"/>
            <a:ext cx="8050877" cy="5294211"/>
          </a:xfrm>
          <a:prstGeom prst="rect">
            <a:avLst/>
          </a:prstGeom>
          <a:ln w="76200">
            <a:solidFill>
              <a:schemeClr val="tx1"/>
            </a:solidFill>
          </a:ln>
        </p:spPr>
      </p:pic>
      <p:sp>
        <p:nvSpPr>
          <p:cNvPr id="2" name="TextBox 1">
            <a:extLst>
              <a:ext uri="{FF2B5EF4-FFF2-40B4-BE49-F238E27FC236}">
                <a16:creationId xmlns:a16="http://schemas.microsoft.com/office/drawing/2014/main" id="{6BD35C20-635D-C8BB-FF9E-07519C84E9E1}"/>
              </a:ext>
            </a:extLst>
          </p:cNvPr>
          <p:cNvSpPr txBox="1"/>
          <p:nvPr/>
        </p:nvSpPr>
        <p:spPr>
          <a:xfrm>
            <a:off x="2586642" y="26953453"/>
            <a:ext cx="32186880" cy="8402300"/>
          </a:xfrm>
          <a:prstGeom prst="rect">
            <a:avLst/>
          </a:prstGeom>
          <a:noFill/>
          <a:ln w="76200">
            <a:solidFill>
              <a:schemeClr val="bg1"/>
            </a:solidFill>
          </a:ln>
        </p:spPr>
        <p:txBody>
          <a:bodyPr wrap="square" rtlCol="0">
            <a:spAutoFit/>
          </a:bodyPr>
          <a:lstStyle/>
          <a:p>
            <a:r>
              <a:rPr lang="en-US" sz="4500" b="1" u="sng" dirty="0">
                <a:solidFill>
                  <a:schemeClr val="bg1"/>
                </a:solidFill>
              </a:rPr>
              <a:t>CONCLUSION</a:t>
            </a:r>
          </a:p>
          <a:p>
            <a:pPr marL="685800" indent="-685800">
              <a:buFont typeface="Arial" panose="020B0604020202020204" pitchFamily="34" charset="0"/>
              <a:buChar char="•"/>
            </a:pPr>
            <a:r>
              <a:rPr lang="en-US" sz="4500" dirty="0">
                <a:solidFill>
                  <a:schemeClr val="bg1"/>
                </a:solidFill>
              </a:rPr>
              <a:t>There doesn’t seem to be much solid logic to the SHAP value assignments at least from a surface level analysis. I think to better understand why these assignments are the way they are, I would need to look at the 400 samples used from the training data that helped create these values.</a:t>
            </a:r>
          </a:p>
          <a:p>
            <a:pPr marL="685800" indent="-685800">
              <a:buFont typeface="Arial" panose="020B0604020202020204" pitchFamily="34" charset="0"/>
              <a:buChar char="•"/>
            </a:pPr>
            <a:r>
              <a:rPr lang="en-US" sz="4500" dirty="0">
                <a:solidFill>
                  <a:schemeClr val="bg1"/>
                </a:solidFill>
              </a:rPr>
              <a:t>It makes sense that these values would be kind of random since </a:t>
            </a:r>
            <a:r>
              <a:rPr lang="en-US" sz="4500" dirty="0" err="1">
                <a:solidFill>
                  <a:schemeClr val="bg1"/>
                </a:solidFill>
              </a:rPr>
              <a:t>KernelExplainer</a:t>
            </a:r>
            <a:r>
              <a:rPr lang="en-US" sz="4500" dirty="0">
                <a:solidFill>
                  <a:schemeClr val="bg1"/>
                </a:solidFill>
              </a:rPr>
              <a:t> has high variability and treats the ML algorithm like a black box to make these values. My estimation that I would need to run this multiple times and average out the values seems to be correct.</a:t>
            </a:r>
          </a:p>
          <a:p>
            <a:pPr marL="685800" indent="-685800">
              <a:buFont typeface="Arial" panose="020B0604020202020204" pitchFamily="34" charset="0"/>
              <a:buChar char="•"/>
            </a:pPr>
            <a:r>
              <a:rPr lang="en-US" sz="4500" dirty="0">
                <a:solidFill>
                  <a:schemeClr val="bg1"/>
                </a:solidFill>
              </a:rPr>
              <a:t>It understood that </a:t>
            </a:r>
            <a:r>
              <a:rPr lang="en-US" sz="4500" dirty="0" err="1">
                <a:solidFill>
                  <a:schemeClr val="bg1"/>
                </a:solidFill>
              </a:rPr>
              <a:t>ClientDest</a:t>
            </a:r>
            <a:r>
              <a:rPr lang="en-US" sz="4500" dirty="0">
                <a:solidFill>
                  <a:schemeClr val="bg1"/>
                </a:solidFill>
              </a:rPr>
              <a:t> is a very important variable. If this is Client rather than Merchant, than the possibility that there is Fraud exists.</a:t>
            </a:r>
          </a:p>
          <a:p>
            <a:pPr marL="685800" indent="-685800">
              <a:buFont typeface="Arial" panose="020B0604020202020204" pitchFamily="34" charset="0"/>
              <a:buChar char="•"/>
            </a:pPr>
            <a:r>
              <a:rPr lang="en-US" sz="4500" dirty="0">
                <a:solidFill>
                  <a:schemeClr val="bg1"/>
                </a:solidFill>
              </a:rPr>
              <a:t>It also understood that </a:t>
            </a:r>
            <a:r>
              <a:rPr lang="en-US" sz="4500" dirty="0" err="1">
                <a:solidFill>
                  <a:schemeClr val="bg1"/>
                </a:solidFill>
              </a:rPr>
              <a:t>newbalanceOrig</a:t>
            </a:r>
            <a:r>
              <a:rPr lang="en-US" sz="4500" dirty="0">
                <a:solidFill>
                  <a:schemeClr val="bg1"/>
                </a:solidFill>
              </a:rPr>
              <a:t> is very important. We tend to see accounts draining to 0 with Fraud, and it picked up on that.</a:t>
            </a:r>
          </a:p>
          <a:p>
            <a:pPr marL="685800" indent="-685800">
              <a:buFont typeface="Arial" panose="020B0604020202020204" pitchFamily="34" charset="0"/>
              <a:buChar char="•"/>
            </a:pPr>
            <a:r>
              <a:rPr lang="en-US" sz="4500" dirty="0">
                <a:solidFill>
                  <a:schemeClr val="bg1"/>
                </a:solidFill>
              </a:rPr>
              <a:t>It didn’t seem to pick up on the transaction types too well. PAYMENT is a transaction type only associated with No Fraud cases, but for some reason gave this large importance. </a:t>
            </a:r>
          </a:p>
        </p:txBody>
      </p:sp>
    </p:spTree>
    <p:extLst>
      <p:ext uri="{BB962C8B-B14F-4D97-AF65-F5344CB8AC3E}">
        <p14:creationId xmlns:p14="http://schemas.microsoft.com/office/powerpoint/2010/main" val="428600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672"/>
            <a:lum/>
          </a:blip>
          <a:srcRect/>
          <a:stretch>
            <a:fillRect l="-17000" r="-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97A589-F2A1-3BF5-9FED-3F8AB966E55C}"/>
              </a:ext>
            </a:extLst>
          </p:cNvPr>
          <p:cNvSpPr>
            <a:spLocks noGrp="1"/>
          </p:cNvSpPr>
          <p:nvPr>
            <p:ph idx="1"/>
          </p:nvPr>
        </p:nvSpPr>
        <p:spPr>
          <a:xfrm>
            <a:off x="2514600" y="2624352"/>
            <a:ext cx="31546800" cy="33156517"/>
          </a:xfrm>
          <a:solidFill>
            <a:schemeClr val="bg1">
              <a:alpha val="64000"/>
            </a:schemeClr>
          </a:solidFill>
        </p:spPr>
        <p:txBody>
          <a:bodyPr>
            <a:normAutofit/>
          </a:bodyPr>
          <a:lstStyle/>
          <a:p>
            <a:pPr marL="0" indent="0">
              <a:buNone/>
            </a:pPr>
            <a:r>
              <a:rPr lang="en-US" sz="4000" b="1" u="sng" dirty="0">
                <a:highlight>
                  <a:srgbClr val="FF788B"/>
                </a:highlight>
              </a:rPr>
              <a:t>POINTS OF IMPROVEMENT</a:t>
            </a:r>
          </a:p>
          <a:p>
            <a:pPr lvl="1"/>
            <a:r>
              <a:rPr lang="en-US" sz="4000" dirty="0"/>
              <a:t>Even though the difference between old and new balances didn’t always match the amount transferred to the recipient account, I just accepted the fact that this was something normal and the data wasn’t telling me the whole picture. What if this was a problem about the data being synthetically generated? This would be something to bring up to a domain expert if I was in contact with one. Or I could have dropped the new balance column entirely and just kept amount and </a:t>
            </a:r>
            <a:r>
              <a:rPr lang="en-US" sz="4000" dirty="0" err="1"/>
              <a:t>oldbalances</a:t>
            </a:r>
            <a:r>
              <a:rPr lang="en-US" sz="4000" dirty="0"/>
              <a:t> since having the new balance would be kind of redundant.</a:t>
            </a:r>
          </a:p>
          <a:p>
            <a:pPr lvl="1"/>
            <a:r>
              <a:rPr lang="en-US" sz="4000" dirty="0"/>
              <a:t>I could’ve kept the step/time variable and extracted more information from it, like the hour and day of week.</a:t>
            </a:r>
          </a:p>
          <a:p>
            <a:pPr lvl="1"/>
            <a:r>
              <a:rPr lang="en-US" sz="4000" dirty="0"/>
              <a:t>I could’ve done a different numerical transformation for amount than I did for the other four numerical variables. I didn’t have to do the same transformation for all the numerical variables.</a:t>
            </a:r>
          </a:p>
          <a:p>
            <a:pPr lvl="1"/>
            <a:r>
              <a:rPr lang="en-US" sz="4000" dirty="0"/>
              <a:t>I used the same metrics to determine if an algorithm is good for both the </a:t>
            </a:r>
            <a:r>
              <a:rPr lang="en-US" sz="4000" dirty="0" err="1"/>
              <a:t>tomek</a:t>
            </a:r>
            <a:r>
              <a:rPr lang="en-US" sz="4000" dirty="0"/>
              <a:t> dataset and </a:t>
            </a:r>
            <a:r>
              <a:rPr lang="en-US" sz="4000" dirty="0" err="1"/>
              <a:t>rus+tomek</a:t>
            </a:r>
            <a:r>
              <a:rPr lang="en-US" sz="4000" dirty="0"/>
              <a:t> dataset. The metrics I used to determine if a ML algorithm is good were based on large class imbalances. This class imbalance was erased in the </a:t>
            </a:r>
            <a:r>
              <a:rPr lang="en-US" sz="4000" dirty="0" err="1"/>
              <a:t>rus+tomek</a:t>
            </a:r>
            <a:r>
              <a:rPr lang="en-US" sz="4000" dirty="0"/>
              <a:t> dataset because we under sampled from the majority class. Therefore, I should’ve used different metrics! But, I wouldn’t be able to compare the algorithms with each other to determine a better algorithm, so I would have to test more metrics in general and compare them all with each other.</a:t>
            </a:r>
          </a:p>
          <a:p>
            <a:pPr lvl="1"/>
            <a:r>
              <a:rPr lang="en-US" sz="4000" dirty="0"/>
              <a:t>Used multiple rounds of SHAP. In other words create multiple </a:t>
            </a:r>
            <a:r>
              <a:rPr lang="en-US" sz="4000" dirty="0" err="1"/>
              <a:t>dataframes</a:t>
            </a:r>
            <a:r>
              <a:rPr lang="en-US" sz="4000" dirty="0"/>
              <a:t> of SHAP values when using </a:t>
            </a:r>
            <a:r>
              <a:rPr lang="en-US" sz="4000" dirty="0" err="1"/>
              <a:t>KernelExplainer</a:t>
            </a:r>
            <a:r>
              <a:rPr lang="en-US" sz="4000" dirty="0"/>
              <a:t> (with different samples from the training data), then take the average across the </a:t>
            </a:r>
            <a:r>
              <a:rPr lang="en-US" sz="4000" dirty="0" err="1"/>
              <a:t>dataframes</a:t>
            </a:r>
            <a:r>
              <a:rPr lang="en-US" sz="4000" dirty="0"/>
              <a:t> to get a better idea of what solid SHAP values are. Because of the way </a:t>
            </a:r>
            <a:r>
              <a:rPr lang="en-US" sz="4000" dirty="0" err="1"/>
              <a:t>KernelExplainer</a:t>
            </a:r>
            <a:r>
              <a:rPr lang="en-US" sz="4000" dirty="0"/>
              <a:t> works, there is a lot of variability between runs. The SHAP values vary each time we run it because it must randomly sample from the </a:t>
            </a:r>
            <a:r>
              <a:rPr lang="en-US" sz="4000" dirty="0" err="1"/>
              <a:t>dataframe</a:t>
            </a:r>
            <a:r>
              <a:rPr lang="en-US" sz="4000" dirty="0"/>
              <a:t> in order to generate their SHAP values. It is also possible that because the model was not trained the best, these SHAP values reflect the messed up logic of the algorithm. Maybe Payment is important to that model and that is why it misclassified a lot of No Fraud as Fraud?</a:t>
            </a:r>
          </a:p>
          <a:p>
            <a:pPr lvl="1"/>
            <a:r>
              <a:rPr lang="en-US" sz="4000" dirty="0"/>
              <a:t>SHAP analysis could’ve been more detailed. One thing I would’ve liked to look at would’ve been cases where the merchant was the destination client. What were the SHAP values in these cases? I would look at more cases of different transaction types to understand the SHAP values of these variables in these instances.</a:t>
            </a:r>
          </a:p>
          <a:p>
            <a:pPr lvl="1"/>
            <a:r>
              <a:rPr lang="en-US" sz="4000" dirty="0"/>
              <a:t>Why are the SHAP Sums for both predicted and actual No Fraud above 0.5 and greater than Fraud? Since Fraud = 1 and No Fraud = 0, this should be the opposite case. I could’ve done more digging to understand what is going on here. Again, this could be related to the sample of 400 points from the training data that was taken.</a:t>
            </a:r>
          </a:p>
          <a:p>
            <a:pPr marL="0" indent="0">
              <a:buNone/>
            </a:pPr>
            <a:r>
              <a:rPr lang="en-US" sz="4000" b="1" u="sng" dirty="0">
                <a:highlight>
                  <a:srgbClr val="677CFF"/>
                </a:highlight>
              </a:rPr>
              <a:t>WHAT TO KEEP IN MIND FOR FUTURE PROJECTS</a:t>
            </a:r>
          </a:p>
          <a:p>
            <a:pPr lvl="1"/>
            <a:r>
              <a:rPr lang="en-US" sz="4000" dirty="0"/>
              <a:t>Consider using </a:t>
            </a:r>
            <a:r>
              <a:rPr lang="en-US" sz="4000" dirty="0" err="1"/>
              <a:t>optuna</a:t>
            </a:r>
            <a:r>
              <a:rPr lang="en-US" sz="4000" dirty="0"/>
              <a:t> in multiple rounds/iterations. In each iteration, we give </a:t>
            </a:r>
            <a:r>
              <a:rPr lang="en-US" sz="4000" dirty="0" err="1"/>
              <a:t>optuna</a:t>
            </a:r>
            <a:r>
              <a:rPr lang="en-US" sz="4000" dirty="0"/>
              <a:t> a smaller set of variables to iterate over in order to get a solidly optimized model, instead of trying to do it in 1 round.</a:t>
            </a:r>
          </a:p>
          <a:p>
            <a:pPr lvl="2"/>
            <a:r>
              <a:rPr lang="en-US" sz="4000" dirty="0"/>
              <a:t>Also may want to consider grabbing a few models from the </a:t>
            </a:r>
            <a:r>
              <a:rPr lang="en-US" sz="4000" dirty="0" err="1"/>
              <a:t>optuna</a:t>
            </a:r>
            <a:r>
              <a:rPr lang="en-US" sz="4000" dirty="0"/>
              <a:t> process, and compare different errors between training, dev, and test sets. This may help us manually choose some parameters in a better way than </a:t>
            </a:r>
            <a:r>
              <a:rPr lang="en-US" sz="4000" dirty="0" err="1"/>
              <a:t>optuna</a:t>
            </a:r>
            <a:r>
              <a:rPr lang="en-US" sz="4000" dirty="0"/>
              <a:t>.</a:t>
            </a:r>
          </a:p>
          <a:p>
            <a:pPr lvl="1"/>
            <a:r>
              <a:rPr lang="en-US" sz="4000" dirty="0"/>
              <a:t>Consider using UMAP to reduce dimensionality for highly dimensional data. Instead of using UMAP for visualization, we can incorporate it into our data processing pipeline. This can be extremely helpful for datasets with hundreds or thousands of parameters.</a:t>
            </a:r>
          </a:p>
          <a:p>
            <a:pPr lvl="2"/>
            <a:r>
              <a:rPr lang="en-US" sz="4000" dirty="0"/>
              <a:t>May need to read “Interpretable Machine Learning” more to better understand if this is a good idea, because the reduced dimension data doesn’t have </a:t>
            </a:r>
            <a:r>
              <a:rPr lang="en-US" sz="4000" dirty="0" err="1"/>
              <a:t>explainability</a:t>
            </a:r>
            <a:r>
              <a:rPr lang="en-US" sz="4000" dirty="0"/>
              <a:t> as to what they represent/mean.</a:t>
            </a:r>
          </a:p>
          <a:p>
            <a:pPr lvl="1"/>
            <a:r>
              <a:rPr lang="en-US" sz="4000" dirty="0"/>
              <a:t>Read up more on SHAP values and what they are doing. The mathematics used is highly theoretical takes a lot of time to truly understand what it’s doing.</a:t>
            </a:r>
          </a:p>
          <a:p>
            <a:pPr lvl="1"/>
            <a:r>
              <a:rPr lang="en-US" sz="4000" dirty="0"/>
              <a:t>If we are going to look at multiple versions of a dataset like we did in this project, let’s think twice before implementing the exact processes on each dataset.</a:t>
            </a:r>
          </a:p>
          <a:p>
            <a:pPr lvl="1"/>
            <a:r>
              <a:rPr lang="en-US" sz="4000" dirty="0"/>
              <a:t>May need to get a desktop to run these more powerful programs better instead of using a laptop.</a:t>
            </a:r>
          </a:p>
          <a:p>
            <a:pPr marL="0" indent="0">
              <a:buNone/>
            </a:pPr>
            <a:r>
              <a:rPr lang="en-US" sz="4000" b="1" u="sng" dirty="0">
                <a:highlight>
                  <a:srgbClr val="F8C72A"/>
                </a:highlight>
              </a:rPr>
              <a:t>WHAT DID I DO WELL?</a:t>
            </a:r>
            <a:endParaRPr lang="en-US" sz="4000" dirty="0">
              <a:highlight>
                <a:srgbClr val="F8C72A"/>
              </a:highlight>
            </a:endParaRPr>
          </a:p>
          <a:p>
            <a:pPr lvl="1"/>
            <a:r>
              <a:rPr lang="en-US" sz="4000" dirty="0"/>
              <a:t>I workshopped ideas in </a:t>
            </a:r>
            <a:r>
              <a:rPr lang="en-US" sz="4000" dirty="0" err="1"/>
              <a:t>Jupyter</a:t>
            </a:r>
            <a:r>
              <a:rPr lang="en-US" sz="4000" dirty="0"/>
              <a:t> notebook and finalized a script with functions in VS Code.</a:t>
            </a:r>
          </a:p>
          <a:p>
            <a:pPr lvl="1"/>
            <a:r>
              <a:rPr lang="en-US" sz="4000" dirty="0"/>
              <a:t>Learned a lot of new functions like UMAP, </a:t>
            </a:r>
            <a:r>
              <a:rPr lang="en-US" sz="4000" dirty="0" err="1"/>
              <a:t>Optuna</a:t>
            </a:r>
            <a:r>
              <a:rPr lang="en-US" sz="4000" dirty="0"/>
              <a:t>, and SHAP and implemented them into my project.</a:t>
            </a:r>
          </a:p>
          <a:p>
            <a:pPr lvl="1"/>
            <a:r>
              <a:rPr lang="en-US" sz="4000" dirty="0"/>
              <a:t>Didn’t take too long on any one step of the project. I prioritized my time between each phase of the project relatively well, while still taking time to try and understand and breakdown what I was doing.</a:t>
            </a:r>
          </a:p>
          <a:p>
            <a:pPr lvl="1"/>
            <a:r>
              <a:rPr lang="en-US" sz="4000"/>
              <a:t>Documenting my </a:t>
            </a:r>
            <a:r>
              <a:rPr lang="en-US" sz="4000" dirty="0"/>
              <a:t>thought process through OneNote, and analyzing my work in PowerPoint.</a:t>
            </a:r>
          </a:p>
        </p:txBody>
      </p:sp>
      <p:sp>
        <p:nvSpPr>
          <p:cNvPr id="4" name="Title 1">
            <a:extLst>
              <a:ext uri="{FF2B5EF4-FFF2-40B4-BE49-F238E27FC236}">
                <a16:creationId xmlns:a16="http://schemas.microsoft.com/office/drawing/2014/main" id="{7EC86086-0AFB-84DF-AF6F-7957BDB223F2}"/>
              </a:ext>
            </a:extLst>
          </p:cNvPr>
          <p:cNvSpPr txBox="1">
            <a:spLocks/>
          </p:cNvSpPr>
          <p:nvPr/>
        </p:nvSpPr>
        <p:spPr>
          <a:xfrm>
            <a:off x="0" y="-36576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latin typeface="BANK GOTHIC MEDIUM" pitchFamily="2" charset="77"/>
              </a:rPr>
              <a:t>CONCLUSIONS</a:t>
            </a:r>
          </a:p>
        </p:txBody>
      </p:sp>
    </p:spTree>
    <p:extLst>
      <p:ext uri="{BB962C8B-B14F-4D97-AF65-F5344CB8AC3E}">
        <p14:creationId xmlns:p14="http://schemas.microsoft.com/office/powerpoint/2010/main" val="71666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1">
                <a:lumMod val="5000"/>
                <a:lumOff val="95000"/>
              </a:schemeClr>
            </a:gs>
            <a:gs pos="37000">
              <a:schemeClr val="accent4">
                <a:lumMod val="40000"/>
                <a:lumOff val="60000"/>
              </a:schemeClr>
            </a:gs>
            <a:gs pos="65000">
              <a:schemeClr val="accent2">
                <a:lumMod val="40000"/>
                <a:lumOff val="60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CA60-95A9-0201-A682-B367B42AF381}"/>
              </a:ext>
            </a:extLst>
          </p:cNvPr>
          <p:cNvSpPr>
            <a:spLocks noGrp="1"/>
          </p:cNvSpPr>
          <p:nvPr>
            <p:ph type="title"/>
          </p:nvPr>
        </p:nvSpPr>
        <p:spPr>
          <a:xfrm>
            <a:off x="0" y="0"/>
            <a:ext cx="21945600" cy="2413643"/>
          </a:xfrm>
        </p:spPr>
        <p:txBody>
          <a:bodyPr>
            <a:normAutofit fontScale="90000"/>
          </a:bodyPr>
          <a:lstStyle/>
          <a:p>
            <a:pPr algn="ctr"/>
            <a:r>
              <a:rPr lang="en-US" sz="10000" b="1" u="sng" dirty="0">
                <a:latin typeface="BANK GOTHIC MEDIUM" pitchFamily="2" charset="77"/>
              </a:rPr>
              <a:t>EXPLORATORY DATA ANALYSIS</a:t>
            </a:r>
          </a:p>
        </p:txBody>
      </p:sp>
      <p:sp>
        <p:nvSpPr>
          <p:cNvPr id="3" name="Content Placeholder 2">
            <a:extLst>
              <a:ext uri="{FF2B5EF4-FFF2-40B4-BE49-F238E27FC236}">
                <a16:creationId xmlns:a16="http://schemas.microsoft.com/office/drawing/2014/main" id="{1D895BF2-5BC5-2708-52F1-0AF96C04E67B}"/>
              </a:ext>
            </a:extLst>
          </p:cNvPr>
          <p:cNvSpPr>
            <a:spLocks noGrp="1"/>
          </p:cNvSpPr>
          <p:nvPr>
            <p:ph idx="1"/>
          </p:nvPr>
        </p:nvSpPr>
        <p:spPr>
          <a:xfrm>
            <a:off x="853438" y="3632198"/>
            <a:ext cx="13654569" cy="32688621"/>
          </a:xfrm>
          <a:ln w="57150">
            <a:solidFill>
              <a:schemeClr val="tx1"/>
            </a:solidFill>
          </a:ln>
        </p:spPr>
        <p:txBody>
          <a:bodyPr>
            <a:normAutofit/>
          </a:bodyPr>
          <a:lstStyle/>
          <a:p>
            <a:pPr marL="0" indent="0">
              <a:lnSpc>
                <a:spcPct val="100000"/>
              </a:lnSpc>
              <a:spcBef>
                <a:spcPts val="1600"/>
              </a:spcBef>
              <a:buNone/>
            </a:pPr>
            <a:r>
              <a:rPr lang="en-US" sz="4000" b="1" u="sng" dirty="0">
                <a:solidFill>
                  <a:srgbClr val="7030A0"/>
                </a:solidFill>
              </a:rPr>
              <a:t>INTRODUCTION</a:t>
            </a:r>
          </a:p>
          <a:p>
            <a:pPr marL="274320" indent="-457200">
              <a:lnSpc>
                <a:spcPct val="100000"/>
              </a:lnSpc>
              <a:spcBef>
                <a:spcPts val="0"/>
              </a:spcBef>
            </a:pPr>
            <a:r>
              <a:rPr lang="en-US" sz="3000" dirty="0"/>
              <a:t>The data is obtained from </a:t>
            </a:r>
            <a:r>
              <a:rPr lang="en-US" sz="3000" dirty="0">
                <a:hlinkClick r:id="rId3"/>
              </a:rPr>
              <a:t>Kaggle</a:t>
            </a:r>
            <a:r>
              <a:rPr lang="en-US" sz="3000" dirty="0"/>
              <a:t> (</a:t>
            </a:r>
            <a:r>
              <a:rPr lang="en-US" sz="3000" dirty="0">
                <a:hlinkClick r:id="rId4"/>
              </a:rPr>
              <a:t>2</a:t>
            </a:r>
            <a:r>
              <a:rPr lang="en-US" sz="3000" baseline="30000" dirty="0">
                <a:hlinkClick r:id="rId4"/>
              </a:rPr>
              <a:t>nd</a:t>
            </a:r>
            <a:r>
              <a:rPr lang="en-US" sz="3000" dirty="0">
                <a:hlinkClick r:id="rId4"/>
              </a:rPr>
              <a:t> link</a:t>
            </a:r>
            <a:r>
              <a:rPr lang="en-US" sz="3000" dirty="0"/>
              <a:t>). Essentially we are looking at simulated pay data based on real financial data from an African country. </a:t>
            </a:r>
          </a:p>
          <a:p>
            <a:pPr marL="274320" indent="-457200">
              <a:lnSpc>
                <a:spcPct val="100000"/>
              </a:lnSpc>
              <a:spcBef>
                <a:spcPts val="0"/>
              </a:spcBef>
            </a:pPr>
            <a:r>
              <a:rPr lang="en-US" sz="3000" dirty="0"/>
              <a:t>It is 494 MB, so we are unable to check the data in Excel in an effective manner. </a:t>
            </a:r>
          </a:p>
          <a:p>
            <a:pPr marL="274320" indent="-457200">
              <a:lnSpc>
                <a:spcPct val="100000"/>
              </a:lnSpc>
              <a:spcBef>
                <a:spcPts val="0"/>
              </a:spcBef>
            </a:pPr>
            <a:r>
              <a:rPr lang="en-US" sz="3000" dirty="0"/>
              <a:t>There are 11 columns which are summarized in Table 1</a:t>
            </a:r>
          </a:p>
          <a:p>
            <a:pPr marL="274320" indent="-457200">
              <a:lnSpc>
                <a:spcPct val="100000"/>
              </a:lnSpc>
              <a:spcBef>
                <a:spcPts val="0"/>
              </a:spcBef>
            </a:pPr>
            <a:r>
              <a:rPr lang="en-US" sz="3000" dirty="0"/>
              <a:t>There are 6,362,620 rows of data. 6,354,407 (99.8709%) are No Fraud, 8,213 are Fraud (0.1311%) (committed by a fraudulent actor in the simulation).</a:t>
            </a:r>
            <a:endParaRPr lang="en-US" sz="3200" b="1" u="sng" dirty="0"/>
          </a:p>
          <a:p>
            <a:pPr marL="0" indent="0">
              <a:lnSpc>
                <a:spcPct val="100000"/>
              </a:lnSpc>
              <a:spcBef>
                <a:spcPts val="0"/>
              </a:spcBef>
              <a:buNone/>
            </a:pPr>
            <a:r>
              <a:rPr lang="en-US" sz="4000" b="1" u="sng" dirty="0">
                <a:solidFill>
                  <a:srgbClr val="7030A0"/>
                </a:solidFill>
              </a:rPr>
              <a:t>PYTHON SCRIPT</a:t>
            </a:r>
          </a:p>
          <a:p>
            <a:pPr marL="274320" indent="-457200">
              <a:lnSpc>
                <a:spcPct val="100000"/>
              </a:lnSpc>
              <a:spcBef>
                <a:spcPts val="0"/>
              </a:spcBef>
            </a:pPr>
            <a:r>
              <a:rPr lang="en-US" sz="3000" dirty="0"/>
              <a:t>Import the data using pandas </a:t>
            </a:r>
            <a:r>
              <a:rPr lang="en-US" sz="3000" i="1" dirty="0" err="1"/>
              <a:t>read_csv</a:t>
            </a:r>
            <a:r>
              <a:rPr lang="en-US" sz="3000" dirty="0"/>
              <a:t> function. This imports the data as a </a:t>
            </a:r>
            <a:r>
              <a:rPr lang="en-US" sz="3000" dirty="0" err="1"/>
              <a:t>dataframe</a:t>
            </a:r>
            <a:r>
              <a:rPr lang="en-US" sz="3000" dirty="0"/>
              <a:t> from a .csv file.</a:t>
            </a:r>
          </a:p>
          <a:p>
            <a:pPr marL="274320" indent="-457200">
              <a:lnSpc>
                <a:spcPct val="100000"/>
              </a:lnSpc>
              <a:spcBef>
                <a:spcPts val="0"/>
              </a:spcBef>
            </a:pPr>
            <a:r>
              <a:rPr lang="en-US" sz="3000" i="1" dirty="0" err="1"/>
              <a:t>isFlaggedFraud</a:t>
            </a:r>
            <a:r>
              <a:rPr lang="en-US" sz="3000" i="1" dirty="0"/>
              <a:t> </a:t>
            </a:r>
            <a:r>
              <a:rPr lang="en-US" sz="3000" dirty="0"/>
              <a:t>is dropped because we don’t need to consider this artificial column when trying to predict fraudulent activity.</a:t>
            </a:r>
          </a:p>
          <a:p>
            <a:pPr marL="274320" indent="-457200">
              <a:lnSpc>
                <a:spcPct val="100000"/>
              </a:lnSpc>
              <a:spcBef>
                <a:spcPts val="0"/>
              </a:spcBef>
            </a:pPr>
            <a:r>
              <a:rPr lang="en-US" sz="3000" dirty="0"/>
              <a:t>I created a dictionary object that defines the data types for each of the columns. Most of the data stays the same but I did change the data type for </a:t>
            </a:r>
            <a:r>
              <a:rPr lang="en-US" sz="3000" i="1" dirty="0" err="1"/>
              <a:t>isFraud</a:t>
            </a:r>
            <a:endParaRPr lang="en-US" sz="3000" i="1" dirty="0"/>
          </a:p>
          <a:p>
            <a:pPr marL="2103120" lvl="2" indent="-457200">
              <a:lnSpc>
                <a:spcPct val="100000"/>
              </a:lnSpc>
              <a:spcBef>
                <a:spcPts val="0"/>
              </a:spcBef>
            </a:pPr>
            <a:r>
              <a:rPr lang="en-US" sz="2600" dirty="0"/>
              <a:t>I believe I changed this back though later on in the second script, but I will confirm this.</a:t>
            </a:r>
          </a:p>
          <a:p>
            <a:pPr marL="0" lvl="1" indent="0">
              <a:lnSpc>
                <a:spcPct val="100000"/>
              </a:lnSpc>
              <a:spcBef>
                <a:spcPts val="0"/>
              </a:spcBef>
              <a:buSzPct val="100000"/>
              <a:buNone/>
            </a:pPr>
            <a:r>
              <a:rPr lang="en-US" sz="3400" b="1" u="sng" dirty="0">
                <a:solidFill>
                  <a:srgbClr val="00B0F0"/>
                </a:solidFill>
              </a:rPr>
              <a:t>GRAPHS</a:t>
            </a:r>
          </a:p>
          <a:p>
            <a:pPr marL="274320" lvl="1" indent="-457200">
              <a:lnSpc>
                <a:spcPct val="100000"/>
              </a:lnSpc>
              <a:spcBef>
                <a:spcPts val="0"/>
              </a:spcBef>
              <a:buSzPct val="100000"/>
            </a:pPr>
            <a:r>
              <a:rPr lang="en-US" sz="3000" dirty="0"/>
              <a:t>First I looked at basic histograms (numeric data) and count plots (category). We look at all the data together as well as splitting the data between </a:t>
            </a:r>
            <a:r>
              <a:rPr lang="en-US" sz="3000" i="1" dirty="0"/>
              <a:t>Fraud</a:t>
            </a:r>
            <a:r>
              <a:rPr lang="en-US" sz="3000" dirty="0"/>
              <a:t> and </a:t>
            </a:r>
            <a:r>
              <a:rPr lang="en-US" sz="3000" i="1" dirty="0"/>
              <a:t>No Fraud.</a:t>
            </a:r>
            <a:endParaRPr lang="en-US" sz="3000" dirty="0"/>
          </a:p>
          <a:p>
            <a:pPr marL="274320" lvl="1" indent="-457200">
              <a:lnSpc>
                <a:spcPct val="100000"/>
              </a:lnSpc>
              <a:spcBef>
                <a:spcPts val="0"/>
              </a:spcBef>
              <a:buSzPct val="100000"/>
            </a:pPr>
            <a:r>
              <a:rPr lang="en-US" sz="3000" dirty="0"/>
              <a:t>I also created tables, box plots, and violin plots to better understand the distribution of the data, but to be honest they didn’t really do a better job than the regular distribution charts.</a:t>
            </a:r>
          </a:p>
          <a:p>
            <a:pPr marL="274320" lvl="1" indent="-457200">
              <a:lnSpc>
                <a:spcPct val="100000"/>
              </a:lnSpc>
              <a:spcBef>
                <a:spcPts val="0"/>
              </a:spcBef>
              <a:buSzPct val="100000"/>
            </a:pPr>
            <a:r>
              <a:rPr lang="en-US" sz="3000" dirty="0"/>
              <a:t>Based on the distributions of the 4 balance variables + amount variable, I can already see that we will have to transform them before inserting into a machine learning algorithm. All of these variables are positively/right – skewed.</a:t>
            </a:r>
          </a:p>
          <a:p>
            <a:pPr marL="2103120" lvl="2" indent="-457200">
              <a:lnSpc>
                <a:spcPct val="100000"/>
              </a:lnSpc>
              <a:spcBef>
                <a:spcPts val="0"/>
              </a:spcBef>
              <a:buSzPct val="100000"/>
            </a:pPr>
            <a:r>
              <a:rPr lang="en-US" sz="2600" dirty="0">
                <a:highlight>
                  <a:srgbClr val="FFFF00"/>
                </a:highlight>
              </a:rPr>
              <a:t>See the graphs and distributions for each variable to the right. See below for a good breakdown of the two types of skewedness and the proper numerical transformations for each type.</a:t>
            </a:r>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274320" lvl="1" indent="-457200">
              <a:lnSpc>
                <a:spcPct val="100000"/>
              </a:lnSpc>
              <a:spcBef>
                <a:spcPts val="0"/>
              </a:spcBef>
              <a:buSzPct val="100000"/>
            </a:pPr>
            <a:endParaRPr lang="en-US" sz="3000" dirty="0"/>
          </a:p>
          <a:p>
            <a:pPr marL="0" lvl="1" indent="0">
              <a:lnSpc>
                <a:spcPct val="100000"/>
              </a:lnSpc>
              <a:spcBef>
                <a:spcPts val="0"/>
              </a:spcBef>
              <a:buSzPct val="100000"/>
              <a:buNone/>
            </a:pPr>
            <a:endParaRPr lang="en-US" sz="3000" dirty="0"/>
          </a:p>
          <a:p>
            <a:pPr marL="274320" lvl="1" indent="-457200">
              <a:lnSpc>
                <a:spcPct val="100000"/>
              </a:lnSpc>
              <a:spcBef>
                <a:spcPts val="0"/>
              </a:spcBef>
              <a:buSzPct val="100000"/>
            </a:pPr>
            <a:r>
              <a:rPr lang="en-US" sz="3000" dirty="0"/>
              <a:t>I took a closer look at the 4 balance variables to better understand their distributions and look at special cases within the data.</a:t>
            </a:r>
          </a:p>
          <a:p>
            <a:pPr marL="2103120" lvl="2" indent="-457200">
              <a:lnSpc>
                <a:spcPct val="100000"/>
              </a:lnSpc>
              <a:spcBef>
                <a:spcPts val="0"/>
              </a:spcBef>
              <a:buSzPct val="100000"/>
            </a:pPr>
            <a:r>
              <a:rPr lang="en-US" sz="2600" dirty="0"/>
              <a:t>For Fraud, many of the original accounts get drained to 0 (about </a:t>
            </a:r>
            <a:r>
              <a:rPr lang="en-US" sz="2600" b="1" dirty="0"/>
              <a:t>8012 / 8213</a:t>
            </a:r>
            <a:r>
              <a:rPr lang="en-US" sz="2600" dirty="0"/>
              <a:t>). </a:t>
            </a:r>
            <a:r>
              <a:rPr lang="en-US" sz="2600" i="1" dirty="0"/>
              <a:t>Also about 41 accounts started with 0 which seems to not make sense.</a:t>
            </a:r>
          </a:p>
          <a:p>
            <a:pPr marL="2103120" lvl="2" indent="-457200">
              <a:lnSpc>
                <a:spcPct val="100000"/>
              </a:lnSpc>
              <a:spcBef>
                <a:spcPts val="0"/>
              </a:spcBef>
              <a:buSzPct val="100000"/>
            </a:pPr>
            <a:r>
              <a:rPr lang="en-US" sz="2600" dirty="0"/>
              <a:t>Based on the maximum values, it appears that the people committing fraud can be richer than the people they are stealing from. So its not entirely poorer people stealing from richer people.</a:t>
            </a:r>
          </a:p>
          <a:p>
            <a:pPr marL="3931920" lvl="3" indent="-457200">
              <a:lnSpc>
                <a:spcPct val="100000"/>
              </a:lnSpc>
              <a:spcBef>
                <a:spcPts val="0"/>
              </a:spcBef>
              <a:buSzPct val="100000"/>
            </a:pPr>
            <a:r>
              <a:rPr lang="en-US" sz="2200" dirty="0"/>
              <a:t>For Fraud cases, the original balance of the destination account is greater than the original balance of the original account </a:t>
            </a:r>
            <a:r>
              <a:rPr lang="en-US" sz="2200" b="1" dirty="0"/>
              <a:t>17.56%</a:t>
            </a:r>
            <a:r>
              <a:rPr lang="en-US" sz="2200" dirty="0"/>
              <a:t> of the time. After the transaction occurs, the new balance of the destination account is greater than the new balance of the original account </a:t>
            </a:r>
            <a:r>
              <a:rPr lang="en-US" sz="2200" b="1" dirty="0"/>
              <a:t>50.19%</a:t>
            </a:r>
            <a:r>
              <a:rPr lang="en-US" sz="2200" dirty="0"/>
              <a:t> of the time.</a:t>
            </a:r>
          </a:p>
          <a:p>
            <a:pPr marL="3931920" lvl="3" indent="-457200">
              <a:lnSpc>
                <a:spcPct val="100000"/>
              </a:lnSpc>
              <a:spcBef>
                <a:spcPts val="0"/>
              </a:spcBef>
              <a:buSzPct val="100000"/>
            </a:pPr>
            <a:r>
              <a:rPr lang="en-US" sz="2200" dirty="0"/>
              <a:t>For No Fraud cases, the original balance of the destination account is greater than the original balance of the original account </a:t>
            </a:r>
            <a:r>
              <a:rPr lang="en-US" sz="2200" b="1" dirty="0"/>
              <a:t>44.26%</a:t>
            </a:r>
            <a:r>
              <a:rPr lang="en-US" sz="2200" dirty="0"/>
              <a:t> of the time. After the transaction occurs, the new balance of the destination account is greater than the new balance of the original account </a:t>
            </a:r>
            <a:r>
              <a:rPr lang="en-US" sz="2200" b="1" dirty="0"/>
              <a:t>48.7%</a:t>
            </a:r>
            <a:r>
              <a:rPr lang="en-US" sz="2200" dirty="0"/>
              <a:t> of the time.</a:t>
            </a:r>
          </a:p>
          <a:p>
            <a:pPr marL="3931920" lvl="3" indent="-457200">
              <a:lnSpc>
                <a:spcPct val="100000"/>
              </a:lnSpc>
              <a:spcBef>
                <a:spcPts val="0"/>
              </a:spcBef>
              <a:buSzPct val="100000"/>
            </a:pPr>
            <a:r>
              <a:rPr lang="en-US" sz="2200" dirty="0"/>
              <a:t>As we can see, the No Fraud percentages are much more comparable with each other, but in the cases of Fraud they are much farther apart.</a:t>
            </a:r>
          </a:p>
          <a:p>
            <a:pPr marL="274320" lvl="1" indent="-457200">
              <a:lnSpc>
                <a:spcPct val="100000"/>
              </a:lnSpc>
              <a:spcBef>
                <a:spcPts val="0"/>
              </a:spcBef>
              <a:buSzPct val="100000"/>
            </a:pPr>
            <a:r>
              <a:rPr lang="en-US" sz="3000" dirty="0"/>
              <a:t>Then I started to take a look at the name data. The names are structured such that the first character is either a ‘M’ or ‘C’ (merchant or customer) followed by a string of numbers (ID#) </a:t>
            </a:r>
          </a:p>
          <a:p>
            <a:pPr marL="2103120" lvl="2" indent="-457200">
              <a:lnSpc>
                <a:spcPct val="100000"/>
              </a:lnSpc>
              <a:spcBef>
                <a:spcPts val="0"/>
              </a:spcBef>
              <a:buSzPct val="100000"/>
            </a:pPr>
            <a:r>
              <a:rPr lang="en-US" sz="2600" dirty="0"/>
              <a:t>There are 6,353,307 (99.85%) original </a:t>
            </a:r>
            <a:r>
              <a:rPr lang="en-US" sz="2600" dirty="0" err="1"/>
              <a:t>nameOrig</a:t>
            </a:r>
            <a:r>
              <a:rPr lang="en-US" sz="2600" dirty="0"/>
              <a:t> values, but only 2,722,362 (42.79%) original </a:t>
            </a:r>
            <a:r>
              <a:rPr lang="en-US" sz="2600" dirty="0" err="1"/>
              <a:t>nameDest</a:t>
            </a:r>
            <a:r>
              <a:rPr lang="en-US" sz="2600" dirty="0"/>
              <a:t> values. This is because there are a lot of merchants in the data receiving money from customers.</a:t>
            </a:r>
          </a:p>
          <a:p>
            <a:pPr marL="2103120" lvl="2" indent="-457200">
              <a:lnSpc>
                <a:spcPct val="100000"/>
              </a:lnSpc>
              <a:spcBef>
                <a:spcPts val="0"/>
              </a:spcBef>
              <a:buSzPct val="100000"/>
            </a:pPr>
            <a:r>
              <a:rPr lang="en-US" sz="2600" dirty="0"/>
              <a:t>For Fraud, there are no merchants for </a:t>
            </a:r>
            <a:r>
              <a:rPr lang="en-US" sz="2600" dirty="0" err="1"/>
              <a:t>nameOrig</a:t>
            </a:r>
            <a:r>
              <a:rPr lang="en-US" sz="2600" dirty="0"/>
              <a:t> or </a:t>
            </a:r>
            <a:r>
              <a:rPr lang="en-US" sz="2600" dirty="0" err="1"/>
              <a:t>nameDest</a:t>
            </a:r>
            <a:r>
              <a:rPr lang="en-US" sz="2600" dirty="0"/>
              <a:t>. All the merchants are in </a:t>
            </a:r>
            <a:r>
              <a:rPr lang="en-US" sz="2600" dirty="0" err="1"/>
              <a:t>nameDest</a:t>
            </a:r>
            <a:r>
              <a:rPr lang="en-US" sz="2600" dirty="0"/>
              <a:t> under No Fraud.</a:t>
            </a:r>
          </a:p>
          <a:p>
            <a:pPr marL="274320" lvl="1" indent="-457200">
              <a:lnSpc>
                <a:spcPct val="100000"/>
              </a:lnSpc>
              <a:spcBef>
                <a:spcPts val="0"/>
              </a:spcBef>
              <a:buSzPct val="100000"/>
            </a:pPr>
            <a:r>
              <a:rPr lang="en-US" sz="3000" dirty="0"/>
              <a:t>Then, I checked the data for any missing values. Since this is simulated data </a:t>
            </a:r>
            <a:r>
              <a:rPr lang="en-US" sz="3000" i="1" dirty="0"/>
              <a:t>based</a:t>
            </a:r>
            <a:r>
              <a:rPr lang="en-US" sz="3000" dirty="0"/>
              <a:t> on real life data, there are no missing values. This made the project go by faster because I did not have to take these into account. For real world data, we should not expect this.</a:t>
            </a:r>
          </a:p>
          <a:p>
            <a:pPr marL="274320" lvl="1" indent="-457200">
              <a:lnSpc>
                <a:spcPct val="100000"/>
              </a:lnSpc>
              <a:spcBef>
                <a:spcPts val="0"/>
              </a:spcBef>
              <a:buSzPct val="100000"/>
            </a:pPr>
            <a:r>
              <a:rPr lang="en-US" sz="3000" b="1" dirty="0"/>
              <a:t>What is the point of diving into the data deeper like this? These are important metrics that we should pay attention to when we deploy our machine learning algorithm on real world data. In a real world project, we would probably keep track of distributions and certain metrics (like the % of destination accts &gt; original accts after transactions) to make sure it is still similar to our training data. </a:t>
            </a:r>
            <a:r>
              <a:rPr lang="en-US" sz="3000" b="1" dirty="0">
                <a:highlight>
                  <a:srgbClr val="FFFF00"/>
                </a:highlight>
              </a:rPr>
              <a:t>We can do hypothesis testing to see if our real world data is coming from a different distribution than our training data. If it is, then we should retrain the algorithm on a new set of data.</a:t>
            </a:r>
          </a:p>
          <a:p>
            <a:pPr marL="274320" lvl="1" indent="-457200">
              <a:lnSpc>
                <a:spcPct val="100000"/>
              </a:lnSpc>
              <a:spcBef>
                <a:spcPts val="0"/>
              </a:spcBef>
              <a:buSzPct val="100000"/>
            </a:pPr>
            <a:r>
              <a:rPr lang="en-US" sz="3000" dirty="0"/>
              <a:t>This completed the basic exploratory data analysis. I saved the data, then moved onto the next script.</a:t>
            </a:r>
          </a:p>
        </p:txBody>
      </p:sp>
      <p:sp>
        <p:nvSpPr>
          <p:cNvPr id="4" name="Title 1">
            <a:extLst>
              <a:ext uri="{FF2B5EF4-FFF2-40B4-BE49-F238E27FC236}">
                <a16:creationId xmlns:a16="http://schemas.microsoft.com/office/drawing/2014/main" id="{675B80B7-0388-0231-AC46-1DBD7E1FCF49}"/>
              </a:ext>
            </a:extLst>
          </p:cNvPr>
          <p:cNvSpPr txBox="1">
            <a:spLocks/>
          </p:cNvSpPr>
          <p:nvPr/>
        </p:nvSpPr>
        <p:spPr>
          <a:xfrm>
            <a:off x="85344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latin typeface="BANK GOTHIC MEDIUM" pitchFamily="2" charset="77"/>
              </a:rPr>
              <a:t>Python Script: “1.Preliminary Work”</a:t>
            </a:r>
          </a:p>
        </p:txBody>
      </p:sp>
      <p:graphicFrame>
        <p:nvGraphicFramePr>
          <p:cNvPr id="7" name="Table 7">
            <a:extLst>
              <a:ext uri="{FF2B5EF4-FFF2-40B4-BE49-F238E27FC236}">
                <a16:creationId xmlns:a16="http://schemas.microsoft.com/office/drawing/2014/main" id="{E0340827-06ED-EA47-B8A3-B0A8777C1BFE}"/>
              </a:ext>
            </a:extLst>
          </p:cNvPr>
          <p:cNvGraphicFramePr>
            <a:graphicFrameLocks noGrp="1"/>
          </p:cNvGraphicFramePr>
          <p:nvPr>
            <p:extLst>
              <p:ext uri="{D42A27DB-BD31-4B8C-83A1-F6EECF244321}">
                <p14:modId xmlns:p14="http://schemas.microsoft.com/office/powerpoint/2010/main" val="3119468547"/>
              </p:ext>
            </p:extLst>
          </p:nvPr>
        </p:nvGraphicFramePr>
        <p:xfrm>
          <a:off x="15170517" y="3148707"/>
          <a:ext cx="20965163" cy="6505361"/>
        </p:xfrm>
        <a:graphic>
          <a:graphicData uri="http://schemas.openxmlformats.org/drawingml/2006/table">
            <a:tbl>
              <a:tblPr firstRow="1" bandRow="1">
                <a:tableStyleId>{91EBBBCC-DAD2-459C-BE2E-F6DE35CF9A28}</a:tableStyleId>
              </a:tblPr>
              <a:tblGrid>
                <a:gridCol w="4226562">
                  <a:extLst>
                    <a:ext uri="{9D8B030D-6E8A-4147-A177-3AD203B41FA5}">
                      <a16:colId xmlns:a16="http://schemas.microsoft.com/office/drawing/2014/main" val="1114258809"/>
                    </a:ext>
                  </a:extLst>
                </a:gridCol>
                <a:gridCol w="2865120">
                  <a:extLst>
                    <a:ext uri="{9D8B030D-6E8A-4147-A177-3AD203B41FA5}">
                      <a16:colId xmlns:a16="http://schemas.microsoft.com/office/drawing/2014/main" val="2701389265"/>
                    </a:ext>
                  </a:extLst>
                </a:gridCol>
                <a:gridCol w="13873481">
                  <a:extLst>
                    <a:ext uri="{9D8B030D-6E8A-4147-A177-3AD203B41FA5}">
                      <a16:colId xmlns:a16="http://schemas.microsoft.com/office/drawing/2014/main" val="3411004076"/>
                    </a:ext>
                  </a:extLst>
                </a:gridCol>
              </a:tblGrid>
              <a:tr h="228812">
                <a:tc>
                  <a:txBody>
                    <a:bodyPr/>
                    <a:lstStyle/>
                    <a:p>
                      <a:pPr algn="ctr"/>
                      <a:r>
                        <a:rPr lang="en-US" sz="3000" dirty="0"/>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3000" dirty="0"/>
                        <a:t>Initial Data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30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50946846"/>
                  </a:ext>
                </a:extLst>
              </a:tr>
              <a:tr h="506093">
                <a:tc>
                  <a:txBody>
                    <a:bodyPr/>
                    <a:lstStyle/>
                    <a:p>
                      <a:pPr algn="ctr"/>
                      <a:r>
                        <a:rPr lang="en-US" sz="2200" b="1" dirty="0"/>
                        <a:t>Step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int64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represents a unit of time where 1 step is 1 hour. There are a total of 744 steps or 30 days. </a:t>
                      </a:r>
                      <a:r>
                        <a:rPr lang="en-US" sz="2200" b="1" dirty="0">
                          <a:solidFill>
                            <a:srgbClr val="FF0000"/>
                          </a:solidFill>
                        </a:rPr>
                        <a:t>This column was dropped.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249028"/>
                  </a:ext>
                </a:extLst>
              </a:tr>
              <a:tr h="425076">
                <a:tc>
                  <a:txBody>
                    <a:bodyPr/>
                    <a:lstStyle/>
                    <a:p>
                      <a:pPr algn="ctr"/>
                      <a:r>
                        <a:rPr lang="en-US" sz="2200" b="1" dirty="0"/>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The type of online transaction. CASH-IN, CASH-OUT, DEBIT, PAYMENT, AND 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71080"/>
                  </a:ext>
                </a:extLst>
              </a:tr>
              <a:tr h="405717">
                <a:tc>
                  <a:txBody>
                    <a:bodyPr/>
                    <a:lstStyle/>
                    <a:p>
                      <a:pPr algn="ctr"/>
                      <a:r>
                        <a:rPr lang="en-US" sz="2200" b="1" dirty="0"/>
                        <a:t>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float64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The amount for the specific transaction.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962423"/>
                  </a:ext>
                </a:extLst>
              </a:tr>
              <a:tr h="405717">
                <a:tc>
                  <a:txBody>
                    <a:bodyPr/>
                    <a:lstStyle/>
                    <a:p>
                      <a:pPr algn="ctr"/>
                      <a:r>
                        <a:rPr lang="en-US" sz="2200" b="1" dirty="0" err="1"/>
                        <a:t>nameOrig</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Customer who started the transaction. These are almost all unique values. They start with either </a:t>
                      </a:r>
                      <a:r>
                        <a:rPr lang="en-US" sz="2200" i="1" dirty="0"/>
                        <a:t>C</a:t>
                      </a:r>
                      <a:r>
                        <a:rPr lang="en-US" sz="2200" dirty="0"/>
                        <a:t> or </a:t>
                      </a:r>
                      <a:r>
                        <a:rPr lang="en-US" sz="2200" i="1" dirty="0"/>
                        <a:t>M,</a:t>
                      </a:r>
                      <a:r>
                        <a:rPr lang="en-US" sz="2200" i="0" dirty="0"/>
                        <a:t> followed by an ID#.</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50955"/>
                  </a:ext>
                </a:extLst>
              </a:tr>
              <a:tr h="524935">
                <a:tc>
                  <a:txBody>
                    <a:bodyPr/>
                    <a:lstStyle/>
                    <a:p>
                      <a:pPr algn="ctr"/>
                      <a:r>
                        <a:rPr lang="en-US" sz="2200" b="1" dirty="0" err="1"/>
                        <a:t>oldbalanceOrg</a:t>
                      </a:r>
                      <a:r>
                        <a:rPr lang="en-US" sz="2200" b="1" dirty="0"/>
                        <a:t> or </a:t>
                      </a:r>
                      <a:r>
                        <a:rPr lang="en-US" sz="2200" b="1" dirty="0" err="1"/>
                        <a:t>oldbalanceOrig</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float64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Initial balance before the transaction.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3246008"/>
                  </a:ext>
                </a:extLst>
              </a:tr>
              <a:tr h="405717">
                <a:tc>
                  <a:txBody>
                    <a:bodyPr/>
                    <a:lstStyle/>
                    <a:p>
                      <a:pPr algn="ctr"/>
                      <a:r>
                        <a:rPr lang="en-US" sz="2200" b="1" dirty="0" err="1"/>
                        <a:t>newbalanceOrig</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float64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New balance after the transaction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5894284"/>
                  </a:ext>
                </a:extLst>
              </a:tr>
              <a:tr h="405717">
                <a:tc>
                  <a:txBody>
                    <a:bodyPr/>
                    <a:lstStyle/>
                    <a:p>
                      <a:pPr algn="ctr"/>
                      <a:r>
                        <a:rPr lang="en-US" sz="2200" b="1" dirty="0" err="1"/>
                        <a:t>nameDest</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Customer who is recipient of transaction. Follows the same pattern as </a:t>
                      </a:r>
                      <a:r>
                        <a:rPr lang="en-US" sz="2200" dirty="0" err="1"/>
                        <a:t>nameOrig</a:t>
                      </a:r>
                      <a:r>
                        <a:rPr lang="en-US" sz="2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275407"/>
                  </a:ext>
                </a:extLst>
              </a:tr>
              <a:tr h="506093">
                <a:tc>
                  <a:txBody>
                    <a:bodyPr/>
                    <a:lstStyle/>
                    <a:p>
                      <a:pPr algn="ctr"/>
                      <a:r>
                        <a:rPr lang="en-US" sz="2200" b="1" dirty="0" err="1"/>
                        <a:t>oldbalanceDest</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float64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Initial balance of recipient before the transaction. If </a:t>
                      </a:r>
                      <a:r>
                        <a:rPr lang="en-US" sz="2200" dirty="0" err="1"/>
                        <a:t>nameDest</a:t>
                      </a:r>
                      <a:r>
                        <a:rPr lang="en-US" sz="2200" dirty="0"/>
                        <a:t> has an ‘M’ (AKA is a merchant), then this will be 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423808"/>
                  </a:ext>
                </a:extLst>
              </a:tr>
              <a:tr h="425076">
                <a:tc>
                  <a:txBody>
                    <a:bodyPr/>
                    <a:lstStyle/>
                    <a:p>
                      <a:pPr algn="ctr"/>
                      <a:r>
                        <a:rPr lang="en-US" sz="2200" b="1" dirty="0" err="1"/>
                        <a:t>newbalanceDest</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float64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New balance of recipient after the transaction. Again, if they are a merchant, this will be 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2512268"/>
                  </a:ext>
                </a:extLst>
              </a:tr>
              <a:tr h="506093">
                <a:tc>
                  <a:txBody>
                    <a:bodyPr/>
                    <a:lstStyle/>
                    <a:p>
                      <a:pPr algn="ctr"/>
                      <a:r>
                        <a:rPr lang="en-US" sz="2200" b="1" dirty="0" err="1"/>
                        <a:t>isFraud</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int64 </a:t>
                      </a:r>
                    </a:p>
                    <a:p>
                      <a:pPr algn="ctr"/>
                      <a:r>
                        <a:rPr lang="en-US" sz="2200" i="1" dirty="0"/>
                        <a:t>(Changed to </a:t>
                      </a:r>
                      <a:r>
                        <a:rPr lang="en-US" sz="2200" i="1" dirty="0" err="1"/>
                        <a:t>boolean</a:t>
                      </a:r>
                      <a:r>
                        <a:rPr lang="en-US" sz="2200" i="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Transactions made by fraudsters in the simulation. 1 if Fraud, and 0 if No Fraud. </a:t>
                      </a:r>
                      <a:r>
                        <a:rPr lang="en-US" sz="2200" b="1" dirty="0">
                          <a:solidFill>
                            <a:schemeClr val="tx1"/>
                          </a:solidFill>
                          <a:highlight>
                            <a:srgbClr val="FFFF00"/>
                          </a:highlight>
                        </a:rPr>
                        <a:t>This is the target variable we want the ML algorithm to predict.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0669692"/>
                  </a:ext>
                </a:extLst>
              </a:tr>
              <a:tr h="724495">
                <a:tc>
                  <a:txBody>
                    <a:bodyPr/>
                    <a:lstStyle/>
                    <a:p>
                      <a:pPr algn="ctr"/>
                      <a:r>
                        <a:rPr lang="en-US" sz="2200" b="1" dirty="0" err="1"/>
                        <a:t>isFlaggedFraud</a:t>
                      </a:r>
                      <a:endParaRPr lang="en-US" sz="2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i="1" dirty="0"/>
                        <a:t>int64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200" dirty="0"/>
                        <a:t>Whether the business model classified a transaction as Fraud or not. A transaction is flagged if more than $200,000 is attempted to be transferred. </a:t>
                      </a:r>
                      <a:r>
                        <a:rPr lang="en-US" sz="2200" b="1" dirty="0">
                          <a:solidFill>
                            <a:srgbClr val="FF0000"/>
                          </a:solidFill>
                        </a:rPr>
                        <a:t>This column was dropped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231639"/>
                  </a:ext>
                </a:extLst>
              </a:tr>
            </a:tbl>
          </a:graphicData>
        </a:graphic>
      </p:graphicFrame>
      <p:sp>
        <p:nvSpPr>
          <p:cNvPr id="11" name="TextBox 10">
            <a:extLst>
              <a:ext uri="{FF2B5EF4-FFF2-40B4-BE49-F238E27FC236}">
                <a16:creationId xmlns:a16="http://schemas.microsoft.com/office/drawing/2014/main" id="{7B3763FB-E531-B22F-7E16-DB1E7BF25E8D}"/>
              </a:ext>
            </a:extLst>
          </p:cNvPr>
          <p:cNvSpPr txBox="1"/>
          <p:nvPr/>
        </p:nvSpPr>
        <p:spPr>
          <a:xfrm>
            <a:off x="17780614" y="2357262"/>
            <a:ext cx="14884400" cy="707886"/>
          </a:xfrm>
          <a:prstGeom prst="rect">
            <a:avLst/>
          </a:prstGeom>
          <a:noFill/>
        </p:spPr>
        <p:txBody>
          <a:bodyPr wrap="square" rtlCol="0">
            <a:spAutoFit/>
          </a:bodyPr>
          <a:lstStyle/>
          <a:p>
            <a:pPr algn="ctr"/>
            <a:r>
              <a:rPr lang="en-US" sz="4000" b="1" dirty="0"/>
              <a:t>Table 1. Column Summaries from Imported Data</a:t>
            </a:r>
          </a:p>
        </p:txBody>
      </p:sp>
      <p:grpSp>
        <p:nvGrpSpPr>
          <p:cNvPr id="16" name="Group 15">
            <a:extLst>
              <a:ext uri="{FF2B5EF4-FFF2-40B4-BE49-F238E27FC236}">
                <a16:creationId xmlns:a16="http://schemas.microsoft.com/office/drawing/2014/main" id="{CF29745A-E0D4-45A2-4CDC-EF84571843C6}"/>
              </a:ext>
            </a:extLst>
          </p:cNvPr>
          <p:cNvGrpSpPr/>
          <p:nvPr/>
        </p:nvGrpSpPr>
        <p:grpSpPr>
          <a:xfrm>
            <a:off x="15189198" y="10184566"/>
            <a:ext cx="9545322" cy="5146874"/>
            <a:chOff x="15189198" y="10184566"/>
            <a:chExt cx="9545322" cy="5146874"/>
          </a:xfrm>
        </p:grpSpPr>
        <p:pic>
          <p:nvPicPr>
            <p:cNvPr id="6" name="Picture 5" descr="A close-up of numbers&#10;&#10;Description automatically generated with low confidence">
              <a:extLst>
                <a:ext uri="{FF2B5EF4-FFF2-40B4-BE49-F238E27FC236}">
                  <a16:creationId xmlns:a16="http://schemas.microsoft.com/office/drawing/2014/main" id="{8B37D3A6-C2D2-F69E-7E61-46F39D639A84}"/>
                </a:ext>
              </a:extLst>
            </p:cNvPr>
            <p:cNvPicPr>
              <a:picLocks noChangeAspect="1"/>
            </p:cNvPicPr>
            <p:nvPr/>
          </p:nvPicPr>
          <p:blipFill>
            <a:blip r:embed="rId5"/>
            <a:stretch>
              <a:fillRect/>
            </a:stretch>
          </p:blipFill>
          <p:spPr>
            <a:xfrm>
              <a:off x="18820342" y="10790714"/>
              <a:ext cx="5100320" cy="1139211"/>
            </a:xfrm>
            <a:prstGeom prst="rect">
              <a:avLst/>
            </a:prstGeom>
            <a:ln w="38100">
              <a:solidFill>
                <a:schemeClr val="tx1"/>
              </a:solidFill>
            </a:ln>
          </p:spPr>
        </p:pic>
        <p:pic>
          <p:nvPicPr>
            <p:cNvPr id="9" name="Picture 8" descr="A picture containing text, screenshot, diagram, rectangle&#10;&#10;Description automatically generated">
              <a:extLst>
                <a:ext uri="{FF2B5EF4-FFF2-40B4-BE49-F238E27FC236}">
                  <a16:creationId xmlns:a16="http://schemas.microsoft.com/office/drawing/2014/main" id="{D6B42A54-52BB-4D93-EF03-EADFE03DE267}"/>
                </a:ext>
              </a:extLst>
            </p:cNvPr>
            <p:cNvPicPr>
              <a:picLocks noChangeAspect="1"/>
            </p:cNvPicPr>
            <p:nvPr/>
          </p:nvPicPr>
          <p:blipFill>
            <a:blip r:embed="rId6"/>
            <a:stretch>
              <a:fillRect/>
            </a:stretch>
          </p:blipFill>
          <p:spPr>
            <a:xfrm>
              <a:off x="15388242" y="10386194"/>
              <a:ext cx="3273563" cy="2306198"/>
            </a:xfrm>
            <a:prstGeom prst="rect">
              <a:avLst/>
            </a:prstGeom>
            <a:ln w="38100">
              <a:solidFill>
                <a:schemeClr val="tx1"/>
              </a:solidFill>
            </a:ln>
          </p:spPr>
        </p:pic>
        <p:pic>
          <p:nvPicPr>
            <p:cNvPr id="12" name="Picture 11" descr="A picture containing text, screenshot, diagram, rectangle&#10;&#10;Description automatically generated">
              <a:extLst>
                <a:ext uri="{FF2B5EF4-FFF2-40B4-BE49-F238E27FC236}">
                  <a16:creationId xmlns:a16="http://schemas.microsoft.com/office/drawing/2014/main" id="{AB226A66-6EAC-278E-F9AD-7FFEAE4DEE29}"/>
                </a:ext>
              </a:extLst>
            </p:cNvPr>
            <p:cNvPicPr>
              <a:picLocks noChangeAspect="1"/>
            </p:cNvPicPr>
            <p:nvPr/>
          </p:nvPicPr>
          <p:blipFill>
            <a:blip r:embed="rId7"/>
            <a:stretch>
              <a:fillRect/>
            </a:stretch>
          </p:blipFill>
          <p:spPr>
            <a:xfrm>
              <a:off x="15388242" y="12829092"/>
              <a:ext cx="3283164" cy="2298215"/>
            </a:xfrm>
            <a:prstGeom prst="rect">
              <a:avLst/>
            </a:prstGeom>
            <a:ln w="38100">
              <a:solidFill>
                <a:schemeClr val="tx1"/>
              </a:solidFill>
            </a:ln>
          </p:spPr>
        </p:pic>
        <p:sp>
          <p:nvSpPr>
            <p:cNvPr id="13" name="Rectangle 12">
              <a:extLst>
                <a:ext uri="{FF2B5EF4-FFF2-40B4-BE49-F238E27FC236}">
                  <a16:creationId xmlns:a16="http://schemas.microsoft.com/office/drawing/2014/main" id="{3CA7A544-A357-8571-5951-2BB04AD5D9A5}"/>
                </a:ext>
              </a:extLst>
            </p:cNvPr>
            <p:cNvSpPr/>
            <p:nvPr/>
          </p:nvSpPr>
          <p:spPr>
            <a:xfrm>
              <a:off x="15189198" y="10210800"/>
              <a:ext cx="8890002" cy="512064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D53919-B32F-5987-81B6-B8AF46A36B1A}"/>
                </a:ext>
              </a:extLst>
            </p:cNvPr>
            <p:cNvSpPr txBox="1"/>
            <p:nvPr/>
          </p:nvSpPr>
          <p:spPr>
            <a:xfrm>
              <a:off x="20863560" y="10184566"/>
              <a:ext cx="3870960" cy="553998"/>
            </a:xfrm>
            <a:prstGeom prst="rect">
              <a:avLst/>
            </a:prstGeom>
            <a:noFill/>
          </p:spPr>
          <p:txBody>
            <a:bodyPr wrap="square" rtlCol="0">
              <a:spAutoFit/>
            </a:bodyPr>
            <a:lstStyle/>
            <a:p>
              <a:r>
                <a:rPr lang="en-US" sz="3000" b="1" u="sng" dirty="0"/>
                <a:t>TYPE</a:t>
              </a:r>
            </a:p>
          </p:txBody>
        </p:sp>
        <p:sp>
          <p:nvSpPr>
            <p:cNvPr id="15" name="TextBox 14">
              <a:extLst>
                <a:ext uri="{FF2B5EF4-FFF2-40B4-BE49-F238E27FC236}">
                  <a16:creationId xmlns:a16="http://schemas.microsoft.com/office/drawing/2014/main" id="{09CFC964-459B-C62E-272C-515785C590FE}"/>
                </a:ext>
              </a:extLst>
            </p:cNvPr>
            <p:cNvSpPr txBox="1"/>
            <p:nvPr/>
          </p:nvSpPr>
          <p:spPr>
            <a:xfrm>
              <a:off x="18925309" y="12247418"/>
              <a:ext cx="4995353"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To the left are the count plots of type split by Fraud and No Fraud. Notice the colors between the tables for the categories are different!</a:t>
              </a:r>
            </a:p>
            <a:p>
              <a:pPr marL="285750" indent="-285750">
                <a:buFont typeface="Arial" panose="020B0604020202020204" pitchFamily="34" charset="0"/>
                <a:buChar char="•"/>
              </a:pPr>
              <a:r>
                <a:rPr lang="en-US" sz="1400" dirty="0"/>
                <a:t>Above is the table that shows the count for each category by Fraud or No Fraud.</a:t>
              </a:r>
            </a:p>
            <a:p>
              <a:pPr marL="285750" indent="-285750">
                <a:buFont typeface="Arial" panose="020B0604020202020204" pitchFamily="34" charset="0"/>
                <a:buChar char="•"/>
              </a:pPr>
              <a:r>
                <a:rPr lang="en-US" sz="1400" dirty="0"/>
                <a:t>There are only two transaction types when there is Fraud, but we see all 5 with No Fraud. </a:t>
              </a:r>
            </a:p>
            <a:p>
              <a:pPr marL="285750" indent="-285750">
                <a:buFont typeface="Arial" panose="020B0604020202020204" pitchFamily="34" charset="0"/>
                <a:buChar char="•"/>
              </a:pPr>
              <a:r>
                <a:rPr lang="en-US" sz="1400" dirty="0"/>
                <a:t>If I was working at a company with domain experts, I would double check to make sure this is accurate to real world data, because this will definitely bias our algorithm heavily in the training phase.</a:t>
              </a:r>
            </a:p>
          </p:txBody>
        </p:sp>
      </p:grpSp>
      <p:pic>
        <p:nvPicPr>
          <p:cNvPr id="18" name="Picture 17" descr="A picture containing text, screenshot, font&#10;&#10;Description automatically generated">
            <a:extLst>
              <a:ext uri="{FF2B5EF4-FFF2-40B4-BE49-F238E27FC236}">
                <a16:creationId xmlns:a16="http://schemas.microsoft.com/office/drawing/2014/main" id="{15A7EFED-A566-59BC-95B0-9289E96E1706}"/>
              </a:ext>
            </a:extLst>
          </p:cNvPr>
          <p:cNvPicPr>
            <a:picLocks noChangeAspect="1"/>
          </p:cNvPicPr>
          <p:nvPr/>
        </p:nvPicPr>
        <p:blipFill>
          <a:blip r:embed="rId8"/>
          <a:stretch>
            <a:fillRect/>
          </a:stretch>
        </p:blipFill>
        <p:spPr>
          <a:xfrm>
            <a:off x="32756110" y="10738564"/>
            <a:ext cx="3087629" cy="2301047"/>
          </a:xfrm>
          <a:prstGeom prst="rect">
            <a:avLst/>
          </a:prstGeom>
          <a:ln w="38100">
            <a:solidFill>
              <a:schemeClr val="tx1"/>
            </a:solidFill>
          </a:ln>
        </p:spPr>
      </p:pic>
      <p:pic>
        <p:nvPicPr>
          <p:cNvPr id="20" name="Picture 19" descr="A picture containing text, screenshot, line, diagram&#10;&#10;Description automatically generated">
            <a:extLst>
              <a:ext uri="{FF2B5EF4-FFF2-40B4-BE49-F238E27FC236}">
                <a16:creationId xmlns:a16="http://schemas.microsoft.com/office/drawing/2014/main" id="{586411D8-06DC-0FA8-38A8-9BC3895DFD84}"/>
              </a:ext>
            </a:extLst>
          </p:cNvPr>
          <p:cNvPicPr>
            <a:picLocks noChangeAspect="1"/>
          </p:cNvPicPr>
          <p:nvPr/>
        </p:nvPicPr>
        <p:blipFill>
          <a:blip r:embed="rId9"/>
          <a:stretch>
            <a:fillRect/>
          </a:stretch>
        </p:blipFill>
        <p:spPr>
          <a:xfrm>
            <a:off x="25222814" y="10726876"/>
            <a:ext cx="3330338" cy="2312735"/>
          </a:xfrm>
          <a:prstGeom prst="rect">
            <a:avLst/>
          </a:prstGeom>
          <a:ln w="38100">
            <a:solidFill>
              <a:schemeClr val="tx1"/>
            </a:solidFill>
          </a:ln>
        </p:spPr>
      </p:pic>
      <p:pic>
        <p:nvPicPr>
          <p:cNvPr id="22" name="Picture 21" descr="A picture containing text, screenshot, line, diagram&#10;&#10;Description automatically generated">
            <a:extLst>
              <a:ext uri="{FF2B5EF4-FFF2-40B4-BE49-F238E27FC236}">
                <a16:creationId xmlns:a16="http://schemas.microsoft.com/office/drawing/2014/main" id="{E3C90A27-3C02-F70E-B49C-AE968BFE03A4}"/>
              </a:ext>
            </a:extLst>
          </p:cNvPr>
          <p:cNvPicPr>
            <a:picLocks noChangeAspect="1"/>
          </p:cNvPicPr>
          <p:nvPr/>
        </p:nvPicPr>
        <p:blipFill>
          <a:blip r:embed="rId10"/>
          <a:stretch>
            <a:fillRect/>
          </a:stretch>
        </p:blipFill>
        <p:spPr>
          <a:xfrm>
            <a:off x="28845591" y="10738564"/>
            <a:ext cx="3599896" cy="2301047"/>
          </a:xfrm>
          <a:prstGeom prst="rect">
            <a:avLst/>
          </a:prstGeom>
          <a:ln w="38100">
            <a:solidFill>
              <a:schemeClr val="tx1"/>
            </a:solidFill>
          </a:ln>
        </p:spPr>
      </p:pic>
      <p:sp>
        <p:nvSpPr>
          <p:cNvPr id="27" name="Rectangle 26">
            <a:extLst>
              <a:ext uri="{FF2B5EF4-FFF2-40B4-BE49-F238E27FC236}">
                <a16:creationId xmlns:a16="http://schemas.microsoft.com/office/drawing/2014/main" id="{76D1C15C-72A7-A70C-67B9-F6FE458D2AD0}"/>
              </a:ext>
            </a:extLst>
          </p:cNvPr>
          <p:cNvSpPr/>
          <p:nvPr/>
        </p:nvSpPr>
        <p:spPr>
          <a:xfrm>
            <a:off x="25026959" y="10210800"/>
            <a:ext cx="11127403" cy="512064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20FFF17-6176-1CF0-41BA-6232C4CCFC35}"/>
              </a:ext>
            </a:extLst>
          </p:cNvPr>
          <p:cNvSpPr txBox="1"/>
          <p:nvPr/>
        </p:nvSpPr>
        <p:spPr>
          <a:xfrm>
            <a:off x="30049283" y="10132416"/>
            <a:ext cx="3870960" cy="553998"/>
          </a:xfrm>
          <a:prstGeom prst="rect">
            <a:avLst/>
          </a:prstGeom>
          <a:noFill/>
        </p:spPr>
        <p:txBody>
          <a:bodyPr wrap="square" rtlCol="0">
            <a:spAutoFit/>
          </a:bodyPr>
          <a:lstStyle/>
          <a:p>
            <a:r>
              <a:rPr lang="en-US" sz="3000" b="1" u="sng" dirty="0"/>
              <a:t>AMOUNT</a:t>
            </a:r>
          </a:p>
        </p:txBody>
      </p:sp>
      <p:sp>
        <p:nvSpPr>
          <p:cNvPr id="31" name="TextBox 30">
            <a:extLst>
              <a:ext uri="{FF2B5EF4-FFF2-40B4-BE49-F238E27FC236}">
                <a16:creationId xmlns:a16="http://schemas.microsoft.com/office/drawing/2014/main" id="{1BD12D16-C725-8CDC-547B-0C9AD22C81EB}"/>
              </a:ext>
            </a:extLst>
          </p:cNvPr>
          <p:cNvSpPr txBox="1"/>
          <p:nvPr/>
        </p:nvSpPr>
        <p:spPr>
          <a:xfrm>
            <a:off x="25343991" y="13368760"/>
            <a:ext cx="10499748"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Above are histograms of amount split by Fraud and No Fraud. As we can see for both graphs, the data is heavily right-skewed/positively-skewed.</a:t>
            </a:r>
          </a:p>
          <a:p>
            <a:pPr marL="285750" indent="-285750">
              <a:buFont typeface="Arial" panose="020B0604020202020204" pitchFamily="34" charset="0"/>
              <a:buChar char="•"/>
            </a:pPr>
            <a:r>
              <a:rPr lang="en-US" sz="1400" dirty="0"/>
              <a:t>We have a table summarizing basic descriptive stats of all amounts (Fraud and No Fraud). I should have probably broken this out by Fraud and No Fraud like I did for the amount variables, but I didn’t and am too lazy to do that at this point lol. </a:t>
            </a:r>
          </a:p>
          <a:p>
            <a:pPr marL="285750" indent="-285750">
              <a:buFont typeface="Arial" panose="020B0604020202020204" pitchFamily="34" charset="0"/>
              <a:buChar char="•"/>
            </a:pPr>
            <a:r>
              <a:rPr lang="en-US" sz="1400" dirty="0"/>
              <a:t>In both Fraud and No Fraud transactions, we see most of the values are close to 0 AKA they are of low amounts. But there is a very large range of values after that. From the charts we can see that No Fraud has a larger maximum.</a:t>
            </a:r>
          </a:p>
          <a:p>
            <a:pPr marL="285750" indent="-285750">
              <a:buFont typeface="Arial" panose="020B0604020202020204" pitchFamily="34" charset="0"/>
              <a:buChar char="•"/>
            </a:pPr>
            <a:r>
              <a:rPr lang="en-US" sz="1400" dirty="0"/>
              <a:t>We will definitely have to transform the data in order to better approximate a gaussian distribution.</a:t>
            </a:r>
          </a:p>
        </p:txBody>
      </p:sp>
      <p:pic>
        <p:nvPicPr>
          <p:cNvPr id="33" name="Picture 32" descr="A picture containing text, screenshot, font, number&#10;&#10;Description automatically generated">
            <a:extLst>
              <a:ext uri="{FF2B5EF4-FFF2-40B4-BE49-F238E27FC236}">
                <a16:creationId xmlns:a16="http://schemas.microsoft.com/office/drawing/2014/main" id="{ED587387-EBDE-2BDF-15D0-CCADBB1EA157}"/>
              </a:ext>
            </a:extLst>
          </p:cNvPr>
          <p:cNvPicPr>
            <a:picLocks noChangeAspect="1"/>
          </p:cNvPicPr>
          <p:nvPr/>
        </p:nvPicPr>
        <p:blipFill>
          <a:blip r:embed="rId11"/>
          <a:stretch>
            <a:fillRect/>
          </a:stretch>
        </p:blipFill>
        <p:spPr>
          <a:xfrm>
            <a:off x="1277442" y="16829671"/>
            <a:ext cx="7391400" cy="2916658"/>
          </a:xfrm>
          <a:prstGeom prst="rect">
            <a:avLst/>
          </a:prstGeom>
          <a:ln w="38100">
            <a:solidFill>
              <a:schemeClr val="tx1"/>
            </a:solidFill>
          </a:ln>
        </p:spPr>
      </p:pic>
      <p:pic>
        <p:nvPicPr>
          <p:cNvPr id="35" name="Picture 34" descr="A picture containing text, plot, line, diagram&#10;&#10;Description automatically generated">
            <a:extLst>
              <a:ext uri="{FF2B5EF4-FFF2-40B4-BE49-F238E27FC236}">
                <a16:creationId xmlns:a16="http://schemas.microsoft.com/office/drawing/2014/main" id="{EF713B5D-42E6-E034-625E-92BDF79927B0}"/>
              </a:ext>
            </a:extLst>
          </p:cNvPr>
          <p:cNvPicPr>
            <a:picLocks noChangeAspect="1"/>
          </p:cNvPicPr>
          <p:nvPr/>
        </p:nvPicPr>
        <p:blipFill>
          <a:blip r:embed="rId12"/>
          <a:stretch>
            <a:fillRect/>
          </a:stretch>
        </p:blipFill>
        <p:spPr>
          <a:xfrm>
            <a:off x="9870262" y="16808449"/>
            <a:ext cx="3911955" cy="2933967"/>
          </a:xfrm>
          <a:prstGeom prst="rect">
            <a:avLst/>
          </a:prstGeom>
          <a:ln w="38100">
            <a:solidFill>
              <a:schemeClr val="tx1"/>
            </a:solidFill>
          </a:ln>
        </p:spPr>
      </p:pic>
      <p:pic>
        <p:nvPicPr>
          <p:cNvPr id="37" name="Picture 36" descr="A picture containing text, screenshot, font, algebra&#10;&#10;Description automatically generated">
            <a:extLst>
              <a:ext uri="{FF2B5EF4-FFF2-40B4-BE49-F238E27FC236}">
                <a16:creationId xmlns:a16="http://schemas.microsoft.com/office/drawing/2014/main" id="{07C1077A-FCFE-677E-20D0-B9B496B493EF}"/>
              </a:ext>
            </a:extLst>
          </p:cNvPr>
          <p:cNvPicPr>
            <a:picLocks noChangeAspect="1"/>
          </p:cNvPicPr>
          <p:nvPr/>
        </p:nvPicPr>
        <p:blipFill>
          <a:blip r:embed="rId13"/>
          <a:stretch>
            <a:fillRect/>
          </a:stretch>
        </p:blipFill>
        <p:spPr>
          <a:xfrm>
            <a:off x="25765687" y="16808449"/>
            <a:ext cx="4302760" cy="2451269"/>
          </a:xfrm>
          <a:prstGeom prst="rect">
            <a:avLst/>
          </a:prstGeom>
          <a:ln w="38100">
            <a:solidFill>
              <a:schemeClr val="accent6"/>
            </a:solidFill>
          </a:ln>
        </p:spPr>
      </p:pic>
      <p:pic>
        <p:nvPicPr>
          <p:cNvPr id="43" name="Picture 42" descr="A picture containing text, screenshot, line, diagram&#10;&#10;Description automatically generated">
            <a:extLst>
              <a:ext uri="{FF2B5EF4-FFF2-40B4-BE49-F238E27FC236}">
                <a16:creationId xmlns:a16="http://schemas.microsoft.com/office/drawing/2014/main" id="{9DCF3B4E-63F5-1675-8D76-2C453587EC3F}"/>
              </a:ext>
            </a:extLst>
          </p:cNvPr>
          <p:cNvPicPr>
            <a:picLocks noChangeAspect="1"/>
          </p:cNvPicPr>
          <p:nvPr/>
        </p:nvPicPr>
        <p:blipFill>
          <a:blip r:embed="rId14"/>
          <a:stretch>
            <a:fillRect/>
          </a:stretch>
        </p:blipFill>
        <p:spPr>
          <a:xfrm>
            <a:off x="30525703" y="16216264"/>
            <a:ext cx="5332349" cy="3691626"/>
          </a:xfrm>
          <a:prstGeom prst="rect">
            <a:avLst/>
          </a:prstGeom>
          <a:ln w="38100">
            <a:solidFill>
              <a:srgbClr val="FF0000"/>
            </a:solidFill>
          </a:ln>
        </p:spPr>
      </p:pic>
      <p:pic>
        <p:nvPicPr>
          <p:cNvPr id="45" name="Picture 44" descr="A picture containing text, screenshot, line, rectangle&#10;&#10;Description automatically generated">
            <a:extLst>
              <a:ext uri="{FF2B5EF4-FFF2-40B4-BE49-F238E27FC236}">
                <a16:creationId xmlns:a16="http://schemas.microsoft.com/office/drawing/2014/main" id="{E154C6CC-67E3-428C-74E7-136E4E009991}"/>
              </a:ext>
            </a:extLst>
          </p:cNvPr>
          <p:cNvPicPr>
            <a:picLocks noChangeAspect="1"/>
          </p:cNvPicPr>
          <p:nvPr/>
        </p:nvPicPr>
        <p:blipFill>
          <a:blip r:embed="rId15"/>
          <a:stretch>
            <a:fillRect/>
          </a:stretch>
        </p:blipFill>
        <p:spPr>
          <a:xfrm>
            <a:off x="15487045" y="16316575"/>
            <a:ext cx="5160216" cy="3591315"/>
          </a:xfrm>
          <a:prstGeom prst="rect">
            <a:avLst/>
          </a:prstGeom>
          <a:ln w="38100">
            <a:solidFill>
              <a:srgbClr val="00B0F0"/>
            </a:solidFill>
          </a:ln>
        </p:spPr>
      </p:pic>
      <p:sp>
        <p:nvSpPr>
          <p:cNvPr id="46" name="Rectangle 45">
            <a:extLst>
              <a:ext uri="{FF2B5EF4-FFF2-40B4-BE49-F238E27FC236}">
                <a16:creationId xmlns:a16="http://schemas.microsoft.com/office/drawing/2014/main" id="{7A3C27BE-68E1-034F-4CA6-F8C32F507F96}"/>
              </a:ext>
            </a:extLst>
          </p:cNvPr>
          <p:cNvSpPr/>
          <p:nvPr/>
        </p:nvSpPr>
        <p:spPr>
          <a:xfrm>
            <a:off x="15189195" y="15648933"/>
            <a:ext cx="20965163" cy="490003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F0DBFF9-70F3-85EF-292C-5621FE73A763}"/>
              </a:ext>
            </a:extLst>
          </p:cNvPr>
          <p:cNvSpPr/>
          <p:nvPr/>
        </p:nvSpPr>
        <p:spPr>
          <a:xfrm>
            <a:off x="15189194" y="20995171"/>
            <a:ext cx="20965163" cy="490003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6F7B83A-986E-D285-FD32-170A4BE0C338}"/>
              </a:ext>
            </a:extLst>
          </p:cNvPr>
          <p:cNvSpPr/>
          <p:nvPr/>
        </p:nvSpPr>
        <p:spPr>
          <a:xfrm>
            <a:off x="15189194" y="26194082"/>
            <a:ext cx="20965163" cy="490003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6294F1C-1ABC-80C4-C826-EB49C045DB43}"/>
              </a:ext>
            </a:extLst>
          </p:cNvPr>
          <p:cNvSpPr/>
          <p:nvPr/>
        </p:nvSpPr>
        <p:spPr>
          <a:xfrm>
            <a:off x="15189194" y="31392993"/>
            <a:ext cx="20965163" cy="490003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1297380-1699-498D-E88F-48580F21DACE}"/>
              </a:ext>
            </a:extLst>
          </p:cNvPr>
          <p:cNvSpPr txBox="1"/>
          <p:nvPr/>
        </p:nvSpPr>
        <p:spPr>
          <a:xfrm>
            <a:off x="15189194" y="15660589"/>
            <a:ext cx="3870960" cy="553998"/>
          </a:xfrm>
          <a:prstGeom prst="rect">
            <a:avLst/>
          </a:prstGeom>
          <a:noFill/>
        </p:spPr>
        <p:txBody>
          <a:bodyPr wrap="square" rtlCol="0">
            <a:spAutoFit/>
          </a:bodyPr>
          <a:lstStyle/>
          <a:p>
            <a:r>
              <a:rPr lang="en-US" sz="3000" b="1" u="sng" dirty="0"/>
              <a:t>OLDBALANCEORIG</a:t>
            </a:r>
          </a:p>
        </p:txBody>
      </p:sp>
      <p:sp>
        <p:nvSpPr>
          <p:cNvPr id="57" name="TextBox 56">
            <a:extLst>
              <a:ext uri="{FF2B5EF4-FFF2-40B4-BE49-F238E27FC236}">
                <a16:creationId xmlns:a16="http://schemas.microsoft.com/office/drawing/2014/main" id="{C1E40A2B-6B67-D7AA-833D-4A355BD75A9E}"/>
              </a:ext>
            </a:extLst>
          </p:cNvPr>
          <p:cNvSpPr txBox="1"/>
          <p:nvPr/>
        </p:nvSpPr>
        <p:spPr>
          <a:xfrm>
            <a:off x="32795470" y="20989469"/>
            <a:ext cx="3870960" cy="553998"/>
          </a:xfrm>
          <a:prstGeom prst="rect">
            <a:avLst/>
          </a:prstGeom>
          <a:noFill/>
        </p:spPr>
        <p:txBody>
          <a:bodyPr wrap="square" rtlCol="0">
            <a:spAutoFit/>
          </a:bodyPr>
          <a:lstStyle/>
          <a:p>
            <a:r>
              <a:rPr lang="en-US" sz="3000" b="1" u="sng" dirty="0"/>
              <a:t>NEWBALANCEORIG</a:t>
            </a:r>
          </a:p>
        </p:txBody>
      </p:sp>
      <p:sp>
        <p:nvSpPr>
          <p:cNvPr id="58" name="TextBox 57">
            <a:extLst>
              <a:ext uri="{FF2B5EF4-FFF2-40B4-BE49-F238E27FC236}">
                <a16:creationId xmlns:a16="http://schemas.microsoft.com/office/drawing/2014/main" id="{35E84245-041C-72DC-51BB-AC23D2E22203}"/>
              </a:ext>
            </a:extLst>
          </p:cNvPr>
          <p:cNvSpPr txBox="1"/>
          <p:nvPr/>
        </p:nvSpPr>
        <p:spPr>
          <a:xfrm>
            <a:off x="15189194" y="26241099"/>
            <a:ext cx="3870960" cy="553998"/>
          </a:xfrm>
          <a:prstGeom prst="rect">
            <a:avLst/>
          </a:prstGeom>
          <a:noFill/>
        </p:spPr>
        <p:txBody>
          <a:bodyPr wrap="square" rtlCol="0">
            <a:spAutoFit/>
          </a:bodyPr>
          <a:lstStyle/>
          <a:p>
            <a:r>
              <a:rPr lang="en-US" sz="3000" b="1" u="sng" dirty="0"/>
              <a:t>OLDBALANCEDEST</a:t>
            </a:r>
          </a:p>
        </p:txBody>
      </p:sp>
      <p:sp>
        <p:nvSpPr>
          <p:cNvPr id="59" name="TextBox 58">
            <a:extLst>
              <a:ext uri="{FF2B5EF4-FFF2-40B4-BE49-F238E27FC236}">
                <a16:creationId xmlns:a16="http://schemas.microsoft.com/office/drawing/2014/main" id="{EFE2A347-AD9F-40A6-8339-AF4D0FD940EF}"/>
              </a:ext>
            </a:extLst>
          </p:cNvPr>
          <p:cNvSpPr txBox="1"/>
          <p:nvPr/>
        </p:nvSpPr>
        <p:spPr>
          <a:xfrm>
            <a:off x="32795470" y="31379788"/>
            <a:ext cx="3870960" cy="553998"/>
          </a:xfrm>
          <a:prstGeom prst="rect">
            <a:avLst/>
          </a:prstGeom>
          <a:noFill/>
        </p:spPr>
        <p:txBody>
          <a:bodyPr wrap="square" rtlCol="0">
            <a:spAutoFit/>
          </a:bodyPr>
          <a:lstStyle/>
          <a:p>
            <a:r>
              <a:rPr lang="en-US" sz="3000" b="1" u="sng" dirty="0"/>
              <a:t>NEWBALANCEDEST</a:t>
            </a:r>
          </a:p>
        </p:txBody>
      </p:sp>
      <p:pic>
        <p:nvPicPr>
          <p:cNvPr id="41" name="Picture 40" descr="A picture containing text, font, screenshot, receipt&#10;&#10;Description automatically generated">
            <a:extLst>
              <a:ext uri="{FF2B5EF4-FFF2-40B4-BE49-F238E27FC236}">
                <a16:creationId xmlns:a16="http://schemas.microsoft.com/office/drawing/2014/main" id="{CA57B840-4CF7-1D0C-5C98-BC7F11CF54B0}"/>
              </a:ext>
            </a:extLst>
          </p:cNvPr>
          <p:cNvPicPr>
            <a:picLocks noChangeAspect="1"/>
          </p:cNvPicPr>
          <p:nvPr/>
        </p:nvPicPr>
        <p:blipFill>
          <a:blip r:embed="rId16"/>
          <a:stretch>
            <a:fillRect/>
          </a:stretch>
        </p:blipFill>
        <p:spPr>
          <a:xfrm>
            <a:off x="16628573" y="16986478"/>
            <a:ext cx="3234857" cy="1706993"/>
          </a:xfrm>
          <a:prstGeom prst="rect">
            <a:avLst/>
          </a:prstGeom>
          <a:ln w="38100">
            <a:solidFill>
              <a:srgbClr val="00B0F0"/>
            </a:solidFill>
          </a:ln>
        </p:spPr>
      </p:pic>
      <p:pic>
        <p:nvPicPr>
          <p:cNvPr id="39" name="Picture 38" descr="A picture containing text, font, screenshot, receipt&#10;&#10;Description automatically generated">
            <a:extLst>
              <a:ext uri="{FF2B5EF4-FFF2-40B4-BE49-F238E27FC236}">
                <a16:creationId xmlns:a16="http://schemas.microsoft.com/office/drawing/2014/main" id="{3D41F3E0-216E-ABDC-3A8A-AA73E134D24B}"/>
              </a:ext>
            </a:extLst>
          </p:cNvPr>
          <p:cNvPicPr>
            <a:picLocks noChangeAspect="1"/>
          </p:cNvPicPr>
          <p:nvPr/>
        </p:nvPicPr>
        <p:blipFill>
          <a:blip r:embed="rId17"/>
          <a:stretch>
            <a:fillRect/>
          </a:stretch>
        </p:blipFill>
        <p:spPr>
          <a:xfrm>
            <a:off x="32011945" y="16986478"/>
            <a:ext cx="2972160" cy="1618401"/>
          </a:xfrm>
          <a:prstGeom prst="rect">
            <a:avLst/>
          </a:prstGeom>
          <a:ln w="38100">
            <a:solidFill>
              <a:srgbClr val="FF0000"/>
            </a:solidFill>
          </a:ln>
        </p:spPr>
      </p:pic>
      <p:sp>
        <p:nvSpPr>
          <p:cNvPr id="60" name="TextBox 59">
            <a:extLst>
              <a:ext uri="{FF2B5EF4-FFF2-40B4-BE49-F238E27FC236}">
                <a16:creationId xmlns:a16="http://schemas.microsoft.com/office/drawing/2014/main" id="{D2D385E1-CD3A-98EF-D348-E33212CC69D1}"/>
              </a:ext>
            </a:extLst>
          </p:cNvPr>
          <p:cNvSpPr txBox="1"/>
          <p:nvPr/>
        </p:nvSpPr>
        <p:spPr>
          <a:xfrm>
            <a:off x="20830331" y="16357443"/>
            <a:ext cx="468127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To the left we have a histogram and table for </a:t>
            </a:r>
            <a:r>
              <a:rPr lang="en-US" sz="1600" dirty="0" err="1"/>
              <a:t>oldbalanceOrig</a:t>
            </a:r>
            <a:r>
              <a:rPr lang="en-US" sz="1600" dirty="0"/>
              <a:t> for all No Fraud cases. To the right we have a histogram and table for </a:t>
            </a:r>
            <a:r>
              <a:rPr lang="en-US" sz="1600" dirty="0" err="1"/>
              <a:t>oldbalanceOrig</a:t>
            </a:r>
            <a:r>
              <a:rPr lang="en-US" sz="1600" dirty="0"/>
              <a:t> for all Fraud cases. To the right, we also have a summary table for both cases combined</a:t>
            </a:r>
          </a:p>
          <a:p>
            <a:pPr marL="285750" indent="-285750">
              <a:buFont typeface="Arial" panose="020B0604020202020204" pitchFamily="34" charset="0"/>
              <a:buChar char="•"/>
            </a:pPr>
            <a:r>
              <a:rPr lang="en-US" sz="1600" dirty="0"/>
              <a:t>For both Fraud and No Fraud, we see that the data is heavily positively skewed. There is a concentration of cases near or at 0. It is much harder to see that in the No Fraud histogram, but the table shows us that the value at the 25</a:t>
            </a:r>
            <a:r>
              <a:rPr lang="en-US" sz="1600" baseline="30000" dirty="0"/>
              <a:t>th</a:t>
            </a:r>
            <a:r>
              <a:rPr lang="en-US" sz="1600" dirty="0"/>
              <a:t> percentile is still 0 so we can be confident in our previous statement.</a:t>
            </a:r>
          </a:p>
          <a:p>
            <a:pPr marL="285750" indent="-285750">
              <a:buFont typeface="Arial" panose="020B0604020202020204" pitchFamily="34" charset="0"/>
              <a:buChar char="•"/>
            </a:pPr>
            <a:r>
              <a:rPr lang="en-US" sz="1600" b="1" dirty="0"/>
              <a:t>We will have to transform the data before we insert it into an algorithm.</a:t>
            </a:r>
          </a:p>
        </p:txBody>
      </p:sp>
      <p:pic>
        <p:nvPicPr>
          <p:cNvPr id="62" name="Picture 61" descr="A picture containing cash, money handling, money, currency&#10;&#10;Description automatically generated">
            <a:extLst>
              <a:ext uri="{FF2B5EF4-FFF2-40B4-BE49-F238E27FC236}">
                <a16:creationId xmlns:a16="http://schemas.microsoft.com/office/drawing/2014/main" id="{CE2241EC-720A-B440-E2EA-B2EE21960BC8}"/>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27480427" y="20249161"/>
            <a:ext cx="3045276" cy="3061055"/>
          </a:xfrm>
          <a:prstGeom prst="rect">
            <a:avLst/>
          </a:prstGeom>
        </p:spPr>
      </p:pic>
      <p:pic>
        <p:nvPicPr>
          <p:cNvPr id="66" name="Picture 65" descr="A picture containing text, screenshot, font&#10;&#10;Description automatically generated">
            <a:extLst>
              <a:ext uri="{FF2B5EF4-FFF2-40B4-BE49-F238E27FC236}">
                <a16:creationId xmlns:a16="http://schemas.microsoft.com/office/drawing/2014/main" id="{7E75303E-BC64-2BAF-A9B7-3F2BA8E17679}"/>
              </a:ext>
            </a:extLst>
          </p:cNvPr>
          <p:cNvPicPr>
            <a:picLocks noChangeAspect="1"/>
          </p:cNvPicPr>
          <p:nvPr/>
        </p:nvPicPr>
        <p:blipFill>
          <a:blip r:embed="rId20"/>
          <a:stretch>
            <a:fillRect/>
          </a:stretch>
        </p:blipFill>
        <p:spPr>
          <a:xfrm>
            <a:off x="21626933" y="21210251"/>
            <a:ext cx="4343400" cy="2413000"/>
          </a:xfrm>
          <a:prstGeom prst="rect">
            <a:avLst/>
          </a:prstGeom>
          <a:ln w="38100">
            <a:solidFill>
              <a:schemeClr val="accent6"/>
            </a:solidFill>
          </a:ln>
        </p:spPr>
      </p:pic>
      <p:pic>
        <p:nvPicPr>
          <p:cNvPr id="72" name="Picture 71" descr="A picture containing text, screenshot, line, diagram&#10;&#10;Description automatically generated">
            <a:extLst>
              <a:ext uri="{FF2B5EF4-FFF2-40B4-BE49-F238E27FC236}">
                <a16:creationId xmlns:a16="http://schemas.microsoft.com/office/drawing/2014/main" id="{7D675D4F-4D92-0178-BF6E-8D2AB899C1C4}"/>
              </a:ext>
            </a:extLst>
          </p:cNvPr>
          <p:cNvPicPr>
            <a:picLocks noChangeAspect="1"/>
          </p:cNvPicPr>
          <p:nvPr/>
        </p:nvPicPr>
        <p:blipFill>
          <a:blip r:embed="rId21"/>
          <a:stretch>
            <a:fillRect/>
          </a:stretch>
        </p:blipFill>
        <p:spPr>
          <a:xfrm>
            <a:off x="30525703" y="21881605"/>
            <a:ext cx="5225931" cy="3618868"/>
          </a:xfrm>
          <a:prstGeom prst="rect">
            <a:avLst/>
          </a:prstGeom>
          <a:ln w="38100">
            <a:solidFill>
              <a:srgbClr val="FF0000"/>
            </a:solidFill>
          </a:ln>
        </p:spPr>
      </p:pic>
      <p:pic>
        <p:nvPicPr>
          <p:cNvPr id="74" name="Picture 73" descr="A picture containing text, screenshot, line, rectangle&#10;&#10;Description automatically generated">
            <a:extLst>
              <a:ext uri="{FF2B5EF4-FFF2-40B4-BE49-F238E27FC236}">
                <a16:creationId xmlns:a16="http://schemas.microsoft.com/office/drawing/2014/main" id="{F82633DA-8BE2-E9AB-EFA5-6083B8E302C2}"/>
              </a:ext>
            </a:extLst>
          </p:cNvPr>
          <p:cNvPicPr>
            <a:picLocks noChangeAspect="1"/>
          </p:cNvPicPr>
          <p:nvPr/>
        </p:nvPicPr>
        <p:blipFill>
          <a:blip r:embed="rId22"/>
          <a:stretch>
            <a:fillRect/>
          </a:stretch>
        </p:blipFill>
        <p:spPr>
          <a:xfrm>
            <a:off x="15535685" y="21779689"/>
            <a:ext cx="5626100" cy="3822700"/>
          </a:xfrm>
          <a:prstGeom prst="rect">
            <a:avLst/>
          </a:prstGeom>
          <a:ln w="38100">
            <a:solidFill>
              <a:srgbClr val="00B0F0"/>
            </a:solidFill>
          </a:ln>
        </p:spPr>
      </p:pic>
      <p:pic>
        <p:nvPicPr>
          <p:cNvPr id="68" name="Picture 67" descr="A picture containing text, font, screenshot, receipt&#10;&#10;Description automatically generated">
            <a:extLst>
              <a:ext uri="{FF2B5EF4-FFF2-40B4-BE49-F238E27FC236}">
                <a16:creationId xmlns:a16="http://schemas.microsoft.com/office/drawing/2014/main" id="{A2EE7039-FC3A-450D-EE33-A82FF789DE9E}"/>
              </a:ext>
            </a:extLst>
          </p:cNvPr>
          <p:cNvPicPr>
            <a:picLocks noChangeAspect="1"/>
          </p:cNvPicPr>
          <p:nvPr/>
        </p:nvPicPr>
        <p:blipFill>
          <a:blip r:embed="rId23"/>
          <a:stretch>
            <a:fillRect/>
          </a:stretch>
        </p:blipFill>
        <p:spPr>
          <a:xfrm>
            <a:off x="31915069" y="22592948"/>
            <a:ext cx="3135346" cy="1663653"/>
          </a:xfrm>
          <a:prstGeom prst="rect">
            <a:avLst/>
          </a:prstGeom>
          <a:ln w="38100">
            <a:solidFill>
              <a:srgbClr val="FF0000"/>
            </a:solidFill>
          </a:ln>
        </p:spPr>
      </p:pic>
      <p:pic>
        <p:nvPicPr>
          <p:cNvPr id="70" name="Picture 69" descr="A picture containing text, screenshot, font, algebra&#10;&#10;Description automatically generated">
            <a:extLst>
              <a:ext uri="{FF2B5EF4-FFF2-40B4-BE49-F238E27FC236}">
                <a16:creationId xmlns:a16="http://schemas.microsoft.com/office/drawing/2014/main" id="{5FCB8206-5909-044D-F790-D11ED5CE0DC7}"/>
              </a:ext>
            </a:extLst>
          </p:cNvPr>
          <p:cNvPicPr>
            <a:picLocks noChangeAspect="1"/>
          </p:cNvPicPr>
          <p:nvPr/>
        </p:nvPicPr>
        <p:blipFill>
          <a:blip r:embed="rId24"/>
          <a:stretch>
            <a:fillRect/>
          </a:stretch>
        </p:blipFill>
        <p:spPr>
          <a:xfrm>
            <a:off x="16628573" y="22534092"/>
            <a:ext cx="3608994" cy="1879926"/>
          </a:xfrm>
          <a:prstGeom prst="rect">
            <a:avLst/>
          </a:prstGeom>
          <a:ln w="38100">
            <a:solidFill>
              <a:srgbClr val="00B0F0"/>
            </a:solidFill>
          </a:ln>
        </p:spPr>
      </p:pic>
      <p:sp>
        <p:nvSpPr>
          <p:cNvPr id="75" name="TextBox 74">
            <a:extLst>
              <a:ext uri="{FF2B5EF4-FFF2-40B4-BE49-F238E27FC236}">
                <a16:creationId xmlns:a16="http://schemas.microsoft.com/office/drawing/2014/main" id="{DA2FE37D-657A-9369-7FF1-2E54C8830F5B}"/>
              </a:ext>
            </a:extLst>
          </p:cNvPr>
          <p:cNvSpPr txBox="1"/>
          <p:nvPr/>
        </p:nvSpPr>
        <p:spPr>
          <a:xfrm>
            <a:off x="21293220" y="23772688"/>
            <a:ext cx="894493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To the left we have a histogram and table for </a:t>
            </a:r>
            <a:r>
              <a:rPr lang="en-US" sz="1600" dirty="0" err="1"/>
              <a:t>newbalanceOrig</a:t>
            </a:r>
            <a:r>
              <a:rPr lang="en-US" sz="1600" dirty="0"/>
              <a:t> for all No Fraud cases. To the right we have a histogram and table for </a:t>
            </a:r>
            <a:r>
              <a:rPr lang="en-US" sz="1600" dirty="0" err="1"/>
              <a:t>newbalanceOrig</a:t>
            </a:r>
            <a:r>
              <a:rPr lang="en-US" sz="1600" dirty="0"/>
              <a:t> for all Fraud cases. Above we have a summary table for both cases combined</a:t>
            </a:r>
          </a:p>
          <a:p>
            <a:pPr marL="285750" indent="-285750">
              <a:buFont typeface="Arial" panose="020B0604020202020204" pitchFamily="34" charset="0"/>
              <a:buChar char="•"/>
            </a:pPr>
            <a:r>
              <a:rPr lang="en-US" sz="1600" dirty="0"/>
              <a:t>For both Fraud and No Fraud, we see that the data is heavily positively skewed. There is a concentration of cases near or at 0. It is much harder to see that in the No Fraud histogram, but the table shows us that the value at the 50</a:t>
            </a:r>
            <a:r>
              <a:rPr lang="en-US" sz="1600" baseline="30000" dirty="0"/>
              <a:t>th</a:t>
            </a:r>
            <a:r>
              <a:rPr lang="en-US" sz="1600" dirty="0"/>
              <a:t> percentile is still 0 so we can be confident in our previous statement.</a:t>
            </a:r>
          </a:p>
          <a:p>
            <a:pPr marL="285750" indent="-285750">
              <a:buFont typeface="Arial" panose="020B0604020202020204" pitchFamily="34" charset="0"/>
              <a:buChar char="•"/>
            </a:pPr>
            <a:r>
              <a:rPr lang="en-US" sz="1600" b="1" dirty="0"/>
              <a:t>We will have to transform the data before we insert it into an algorithm.</a:t>
            </a:r>
          </a:p>
        </p:txBody>
      </p:sp>
      <p:pic>
        <p:nvPicPr>
          <p:cNvPr id="77" name="Picture 76" descr="A person in a mask and striped shirt&#10;&#10;Description automatically generated with low confidence">
            <a:extLst>
              <a:ext uri="{FF2B5EF4-FFF2-40B4-BE49-F238E27FC236}">
                <a16:creationId xmlns:a16="http://schemas.microsoft.com/office/drawing/2014/main" id="{F755FF5B-46DA-ED72-0B37-9AFA3D42B6FC}"/>
              </a:ext>
            </a:extLst>
          </p:cNvPr>
          <p:cNvPicPr>
            <a:picLocks noChangeAspect="1"/>
          </p:cNvPicPr>
          <p:nvPr/>
        </p:nvPicPr>
        <p:blipFill>
          <a:blip r:embed="rId25">
            <a:extLst>
              <a:ext uri="{837473B0-CC2E-450A-ABE3-18F120FF3D39}">
                <a1611:picAttrSrcUrl xmlns:a1611="http://schemas.microsoft.com/office/drawing/2016/11/main" r:id="rId26"/>
              </a:ext>
            </a:extLst>
          </a:blip>
          <a:stretch>
            <a:fillRect/>
          </a:stretch>
        </p:blipFill>
        <p:spPr>
          <a:xfrm>
            <a:off x="32986460" y="150584"/>
            <a:ext cx="2626927" cy="2998123"/>
          </a:xfrm>
          <a:prstGeom prst="rect">
            <a:avLst/>
          </a:prstGeom>
        </p:spPr>
      </p:pic>
      <p:pic>
        <p:nvPicPr>
          <p:cNvPr id="80" name="Picture 79" descr="A picture containing text, screenshot, font, algebra&#10;&#10;Description automatically generated">
            <a:extLst>
              <a:ext uri="{FF2B5EF4-FFF2-40B4-BE49-F238E27FC236}">
                <a16:creationId xmlns:a16="http://schemas.microsoft.com/office/drawing/2014/main" id="{06BFC8F3-D22C-09B2-000A-3F32F4309DCE}"/>
              </a:ext>
            </a:extLst>
          </p:cNvPr>
          <p:cNvPicPr>
            <a:picLocks noChangeAspect="1"/>
          </p:cNvPicPr>
          <p:nvPr/>
        </p:nvPicPr>
        <p:blipFill>
          <a:blip r:embed="rId27"/>
          <a:stretch>
            <a:fillRect/>
          </a:stretch>
        </p:blipFill>
        <p:spPr>
          <a:xfrm>
            <a:off x="25511605" y="27371980"/>
            <a:ext cx="4481185" cy="2480656"/>
          </a:xfrm>
          <a:prstGeom prst="rect">
            <a:avLst/>
          </a:prstGeom>
          <a:ln w="38100">
            <a:solidFill>
              <a:schemeClr val="accent6"/>
            </a:solidFill>
          </a:ln>
        </p:spPr>
      </p:pic>
      <p:pic>
        <p:nvPicPr>
          <p:cNvPr id="86" name="Picture 85" descr="A picture containing text, screenshot, line, diagram&#10;&#10;Description automatically generated">
            <a:extLst>
              <a:ext uri="{FF2B5EF4-FFF2-40B4-BE49-F238E27FC236}">
                <a16:creationId xmlns:a16="http://schemas.microsoft.com/office/drawing/2014/main" id="{592CB0D8-8325-0DD9-3F58-634C4C897A63}"/>
              </a:ext>
            </a:extLst>
          </p:cNvPr>
          <p:cNvPicPr>
            <a:picLocks noChangeAspect="1"/>
          </p:cNvPicPr>
          <p:nvPr/>
        </p:nvPicPr>
        <p:blipFill>
          <a:blip r:embed="rId28"/>
          <a:stretch>
            <a:fillRect/>
          </a:stretch>
        </p:blipFill>
        <p:spPr>
          <a:xfrm>
            <a:off x="30295214" y="26929291"/>
            <a:ext cx="5499100" cy="3695700"/>
          </a:xfrm>
          <a:prstGeom prst="rect">
            <a:avLst/>
          </a:prstGeom>
          <a:ln w="38100">
            <a:solidFill>
              <a:srgbClr val="FF0000"/>
            </a:solidFill>
          </a:ln>
        </p:spPr>
      </p:pic>
      <p:pic>
        <p:nvPicPr>
          <p:cNvPr id="88" name="Picture 87" descr="A picture containing text, screenshot, line, rectangle&#10;&#10;Description automatically generated">
            <a:extLst>
              <a:ext uri="{FF2B5EF4-FFF2-40B4-BE49-F238E27FC236}">
                <a16:creationId xmlns:a16="http://schemas.microsoft.com/office/drawing/2014/main" id="{6484803A-A942-0D85-A403-F46520464F81}"/>
              </a:ext>
            </a:extLst>
          </p:cNvPr>
          <p:cNvPicPr>
            <a:picLocks noChangeAspect="1"/>
          </p:cNvPicPr>
          <p:nvPr/>
        </p:nvPicPr>
        <p:blipFill>
          <a:blip r:embed="rId29"/>
          <a:stretch>
            <a:fillRect/>
          </a:stretch>
        </p:blipFill>
        <p:spPr>
          <a:xfrm>
            <a:off x="15417816" y="26929291"/>
            <a:ext cx="5245100" cy="3746500"/>
          </a:xfrm>
          <a:prstGeom prst="rect">
            <a:avLst/>
          </a:prstGeom>
          <a:ln w="38100">
            <a:solidFill>
              <a:srgbClr val="00B0F0"/>
            </a:solidFill>
          </a:ln>
        </p:spPr>
      </p:pic>
      <p:pic>
        <p:nvPicPr>
          <p:cNvPr id="84" name="Picture 83" descr="A picture containing text, font, screenshot, receipt&#10;&#10;Description automatically generated">
            <a:extLst>
              <a:ext uri="{FF2B5EF4-FFF2-40B4-BE49-F238E27FC236}">
                <a16:creationId xmlns:a16="http://schemas.microsoft.com/office/drawing/2014/main" id="{031546AF-9146-83E4-63D5-E1797DCC7F3C}"/>
              </a:ext>
            </a:extLst>
          </p:cNvPr>
          <p:cNvPicPr>
            <a:picLocks noChangeAspect="1"/>
          </p:cNvPicPr>
          <p:nvPr/>
        </p:nvPicPr>
        <p:blipFill>
          <a:blip r:embed="rId30"/>
          <a:stretch>
            <a:fillRect/>
          </a:stretch>
        </p:blipFill>
        <p:spPr>
          <a:xfrm>
            <a:off x="16385411" y="27668820"/>
            <a:ext cx="3721180" cy="1808097"/>
          </a:xfrm>
          <a:prstGeom prst="rect">
            <a:avLst/>
          </a:prstGeom>
          <a:ln w="38100">
            <a:solidFill>
              <a:srgbClr val="00B0F0"/>
            </a:solidFill>
          </a:ln>
        </p:spPr>
      </p:pic>
      <p:pic>
        <p:nvPicPr>
          <p:cNvPr id="82" name="Picture 81" descr="A picture containing text, font, screenshot, white&#10;&#10;Description automatically generated">
            <a:extLst>
              <a:ext uri="{FF2B5EF4-FFF2-40B4-BE49-F238E27FC236}">
                <a16:creationId xmlns:a16="http://schemas.microsoft.com/office/drawing/2014/main" id="{CB27BEBA-A07C-8153-5C88-7B9D899FF06D}"/>
              </a:ext>
            </a:extLst>
          </p:cNvPr>
          <p:cNvPicPr>
            <a:picLocks noChangeAspect="1"/>
          </p:cNvPicPr>
          <p:nvPr/>
        </p:nvPicPr>
        <p:blipFill>
          <a:blip r:embed="rId31"/>
          <a:stretch>
            <a:fillRect/>
          </a:stretch>
        </p:blipFill>
        <p:spPr>
          <a:xfrm>
            <a:off x="31423187" y="27599563"/>
            <a:ext cx="3627228" cy="1946612"/>
          </a:xfrm>
          <a:prstGeom prst="rect">
            <a:avLst/>
          </a:prstGeom>
          <a:ln w="38100">
            <a:solidFill>
              <a:srgbClr val="FF0000"/>
            </a:solidFill>
          </a:ln>
        </p:spPr>
      </p:pic>
      <p:sp>
        <p:nvSpPr>
          <p:cNvPr id="89" name="TextBox 88">
            <a:extLst>
              <a:ext uri="{FF2B5EF4-FFF2-40B4-BE49-F238E27FC236}">
                <a16:creationId xmlns:a16="http://schemas.microsoft.com/office/drawing/2014/main" id="{45A55BD4-A8AA-1FAF-11CD-6DFA93B8C471}"/>
              </a:ext>
            </a:extLst>
          </p:cNvPr>
          <p:cNvSpPr txBox="1"/>
          <p:nvPr/>
        </p:nvSpPr>
        <p:spPr>
          <a:xfrm>
            <a:off x="20787778" y="26719482"/>
            <a:ext cx="4481185"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To the left we have a histogram and table for </a:t>
            </a:r>
            <a:r>
              <a:rPr lang="en-US" sz="1600" dirty="0" err="1"/>
              <a:t>oldbalanceDest</a:t>
            </a:r>
            <a:r>
              <a:rPr lang="en-US" sz="1600" dirty="0"/>
              <a:t> for all No Fraud cases. To the right we have a histogram and table for </a:t>
            </a:r>
            <a:r>
              <a:rPr lang="en-US" sz="1600" dirty="0" err="1"/>
              <a:t>oldbalanceDest</a:t>
            </a:r>
            <a:r>
              <a:rPr lang="en-US" sz="1600" dirty="0"/>
              <a:t> for all Fraud cases. To the right, we also have a summary table for both cases combined</a:t>
            </a:r>
          </a:p>
          <a:p>
            <a:pPr marL="285750" indent="-285750">
              <a:buFont typeface="Arial" panose="020B0604020202020204" pitchFamily="34" charset="0"/>
              <a:buChar char="•"/>
            </a:pPr>
            <a:r>
              <a:rPr lang="en-US" sz="1600" dirty="0"/>
              <a:t>For both Fraud and No Fraud, we see that the data is heavily positively skewed. There is a concentration of cases near or at 0. It is much harder to see that in the No Fraud histogram, but the table shows us that the value at the 25</a:t>
            </a:r>
            <a:r>
              <a:rPr lang="en-US" sz="1600" baseline="30000" dirty="0"/>
              <a:t>th</a:t>
            </a:r>
            <a:r>
              <a:rPr lang="en-US" sz="1600" dirty="0"/>
              <a:t> percentile is still 0 so we can be confident in our previous statement.</a:t>
            </a:r>
          </a:p>
          <a:p>
            <a:pPr marL="285750" indent="-285750">
              <a:buFont typeface="Arial" panose="020B0604020202020204" pitchFamily="34" charset="0"/>
              <a:buChar char="•"/>
            </a:pPr>
            <a:r>
              <a:rPr lang="en-US" sz="1600" b="1" dirty="0"/>
              <a:t>We will have to transform the data before we insert it into an algorithm.</a:t>
            </a:r>
          </a:p>
        </p:txBody>
      </p:sp>
      <p:pic>
        <p:nvPicPr>
          <p:cNvPr id="91" name="Picture 90" descr="A picture containing text, screenshot, font, algebra&#10;&#10;Description automatically generated">
            <a:extLst>
              <a:ext uri="{FF2B5EF4-FFF2-40B4-BE49-F238E27FC236}">
                <a16:creationId xmlns:a16="http://schemas.microsoft.com/office/drawing/2014/main" id="{67BF607D-17B7-805B-187E-E0FC12DE5490}"/>
              </a:ext>
            </a:extLst>
          </p:cNvPr>
          <p:cNvPicPr>
            <a:picLocks noChangeAspect="1"/>
          </p:cNvPicPr>
          <p:nvPr/>
        </p:nvPicPr>
        <p:blipFill>
          <a:blip r:embed="rId32"/>
          <a:stretch>
            <a:fillRect/>
          </a:stretch>
        </p:blipFill>
        <p:spPr>
          <a:xfrm>
            <a:off x="21307065" y="31628742"/>
            <a:ext cx="4381500" cy="2438400"/>
          </a:xfrm>
          <a:prstGeom prst="rect">
            <a:avLst/>
          </a:prstGeom>
          <a:ln w="38100">
            <a:solidFill>
              <a:schemeClr val="accent6"/>
            </a:solidFill>
          </a:ln>
        </p:spPr>
      </p:pic>
      <p:pic>
        <p:nvPicPr>
          <p:cNvPr id="97" name="Picture 96" descr="A picture containing text, screenshot, line, diagram&#10;&#10;Description automatically generated">
            <a:extLst>
              <a:ext uri="{FF2B5EF4-FFF2-40B4-BE49-F238E27FC236}">
                <a16:creationId xmlns:a16="http://schemas.microsoft.com/office/drawing/2014/main" id="{0E53E221-AE35-DA18-8C21-C08CF6C1DDA6}"/>
              </a:ext>
            </a:extLst>
          </p:cNvPr>
          <p:cNvPicPr>
            <a:picLocks noChangeAspect="1"/>
          </p:cNvPicPr>
          <p:nvPr/>
        </p:nvPicPr>
        <p:blipFill>
          <a:blip r:embed="rId33"/>
          <a:stretch>
            <a:fillRect/>
          </a:stretch>
        </p:blipFill>
        <p:spPr>
          <a:xfrm>
            <a:off x="30503418" y="32145188"/>
            <a:ext cx="5270500" cy="3683000"/>
          </a:xfrm>
          <a:prstGeom prst="rect">
            <a:avLst/>
          </a:prstGeom>
          <a:ln w="38100">
            <a:solidFill>
              <a:srgbClr val="FF0000"/>
            </a:solidFill>
          </a:ln>
        </p:spPr>
      </p:pic>
      <p:pic>
        <p:nvPicPr>
          <p:cNvPr id="99" name="Picture 98" descr="A picture containing text, screenshot, line, rectangle&#10;&#10;Description automatically generated">
            <a:extLst>
              <a:ext uri="{FF2B5EF4-FFF2-40B4-BE49-F238E27FC236}">
                <a16:creationId xmlns:a16="http://schemas.microsoft.com/office/drawing/2014/main" id="{A2AE1E00-C40A-AE9A-82CC-461B039CC012}"/>
              </a:ext>
            </a:extLst>
          </p:cNvPr>
          <p:cNvPicPr>
            <a:picLocks noChangeAspect="1"/>
          </p:cNvPicPr>
          <p:nvPr/>
        </p:nvPicPr>
        <p:blipFill>
          <a:blip r:embed="rId34"/>
          <a:stretch>
            <a:fillRect/>
          </a:stretch>
        </p:blipFill>
        <p:spPr>
          <a:xfrm>
            <a:off x="15416786" y="32007861"/>
            <a:ext cx="5397500" cy="3670300"/>
          </a:xfrm>
          <a:prstGeom prst="rect">
            <a:avLst/>
          </a:prstGeom>
          <a:ln w="38100">
            <a:solidFill>
              <a:srgbClr val="00B0F0"/>
            </a:solidFill>
          </a:ln>
        </p:spPr>
      </p:pic>
      <p:pic>
        <p:nvPicPr>
          <p:cNvPr id="93" name="Picture 92" descr="A picture containing text, font, screenshot, algebra&#10;&#10;Description automatically generated">
            <a:extLst>
              <a:ext uri="{FF2B5EF4-FFF2-40B4-BE49-F238E27FC236}">
                <a16:creationId xmlns:a16="http://schemas.microsoft.com/office/drawing/2014/main" id="{02CCC7DD-8AB7-47E4-9B63-3B68838FD381}"/>
              </a:ext>
            </a:extLst>
          </p:cNvPr>
          <p:cNvPicPr>
            <a:picLocks noChangeAspect="1"/>
          </p:cNvPicPr>
          <p:nvPr/>
        </p:nvPicPr>
        <p:blipFill>
          <a:blip r:embed="rId35"/>
          <a:stretch>
            <a:fillRect/>
          </a:stretch>
        </p:blipFill>
        <p:spPr>
          <a:xfrm>
            <a:off x="31782143" y="32895449"/>
            <a:ext cx="3279515" cy="1774532"/>
          </a:xfrm>
          <a:prstGeom prst="rect">
            <a:avLst/>
          </a:prstGeom>
          <a:ln w="38100">
            <a:solidFill>
              <a:srgbClr val="FF0000"/>
            </a:solidFill>
          </a:ln>
        </p:spPr>
      </p:pic>
      <p:pic>
        <p:nvPicPr>
          <p:cNvPr id="95" name="Picture 94" descr="A picture containing text, font, screenshot, algebra&#10;&#10;Description automatically generated">
            <a:extLst>
              <a:ext uri="{FF2B5EF4-FFF2-40B4-BE49-F238E27FC236}">
                <a16:creationId xmlns:a16="http://schemas.microsoft.com/office/drawing/2014/main" id="{286110F8-0B1B-8D16-EA62-CC51629501DC}"/>
              </a:ext>
            </a:extLst>
          </p:cNvPr>
          <p:cNvPicPr>
            <a:picLocks noChangeAspect="1"/>
          </p:cNvPicPr>
          <p:nvPr/>
        </p:nvPicPr>
        <p:blipFill>
          <a:blip r:embed="rId36"/>
          <a:stretch>
            <a:fillRect/>
          </a:stretch>
        </p:blipFill>
        <p:spPr>
          <a:xfrm>
            <a:off x="16583003" y="32895449"/>
            <a:ext cx="3257433" cy="1671021"/>
          </a:xfrm>
          <a:prstGeom prst="rect">
            <a:avLst/>
          </a:prstGeom>
          <a:ln w="38100">
            <a:solidFill>
              <a:srgbClr val="00B0F0"/>
            </a:solidFill>
          </a:ln>
        </p:spPr>
      </p:pic>
      <p:sp>
        <p:nvSpPr>
          <p:cNvPr id="100" name="TextBox 99">
            <a:extLst>
              <a:ext uri="{FF2B5EF4-FFF2-40B4-BE49-F238E27FC236}">
                <a16:creationId xmlns:a16="http://schemas.microsoft.com/office/drawing/2014/main" id="{F53F7E61-7655-2ACB-7547-2161DEB0A978}"/>
              </a:ext>
            </a:extLst>
          </p:cNvPr>
          <p:cNvSpPr txBox="1"/>
          <p:nvPr/>
        </p:nvSpPr>
        <p:spPr>
          <a:xfrm>
            <a:off x="20919122" y="34160468"/>
            <a:ext cx="931903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To the left we have a histogram and table for </a:t>
            </a:r>
            <a:r>
              <a:rPr lang="en-US" sz="1600" dirty="0" err="1"/>
              <a:t>newbalanceDest</a:t>
            </a:r>
            <a:r>
              <a:rPr lang="en-US" sz="1600" dirty="0"/>
              <a:t> for all No Fraud cases. To the right we have a histogram and table for </a:t>
            </a:r>
            <a:r>
              <a:rPr lang="en-US" sz="1600" dirty="0" err="1"/>
              <a:t>newbalanceDest</a:t>
            </a:r>
            <a:r>
              <a:rPr lang="en-US" sz="1600" dirty="0"/>
              <a:t> for all Fraud cases. Above we have a summary table for both cases combined</a:t>
            </a:r>
          </a:p>
          <a:p>
            <a:pPr marL="285750" indent="-285750">
              <a:buFont typeface="Arial" panose="020B0604020202020204" pitchFamily="34" charset="0"/>
              <a:buChar char="•"/>
            </a:pPr>
            <a:r>
              <a:rPr lang="en-US" sz="1600" dirty="0"/>
              <a:t>For both Fraud and No Fraud, we see that the data is heavily positively skewed. There is a concentration of cases near or at 0. It is much harder to see that in the No Fraud histogram, but the table shows us that the value at the 25</a:t>
            </a:r>
            <a:r>
              <a:rPr lang="en-US" sz="1600" baseline="30000" dirty="0"/>
              <a:t>th</a:t>
            </a:r>
            <a:r>
              <a:rPr lang="en-US" sz="1600" dirty="0"/>
              <a:t> percentile is still 0 so we can be confident in our previous statement.</a:t>
            </a:r>
          </a:p>
          <a:p>
            <a:pPr marL="285750" indent="-285750">
              <a:buFont typeface="Arial" panose="020B0604020202020204" pitchFamily="34" charset="0"/>
              <a:buChar char="•"/>
            </a:pPr>
            <a:r>
              <a:rPr lang="en-US" sz="1600" b="1" dirty="0"/>
              <a:t>We will have to transform the data before we insert it into an algorithm.</a:t>
            </a:r>
          </a:p>
        </p:txBody>
      </p:sp>
      <p:pic>
        <p:nvPicPr>
          <p:cNvPr id="105" name="Picture 104" descr="A pink skull with crossed bones&#10;&#10;Description automatically generated with medium confidence">
            <a:extLst>
              <a:ext uri="{FF2B5EF4-FFF2-40B4-BE49-F238E27FC236}">
                <a16:creationId xmlns:a16="http://schemas.microsoft.com/office/drawing/2014/main" id="{E627C0DC-D848-53B3-4790-067C431DD64A}"/>
              </a:ext>
            </a:extLst>
          </p:cNvPr>
          <p:cNvPicPr>
            <a:picLocks noChangeAspect="1"/>
          </p:cNvPicPr>
          <p:nvPr/>
        </p:nvPicPr>
        <p:blipFill>
          <a:blip r:embed="rId37">
            <a:extLst>
              <a:ext uri="{837473B0-CC2E-450A-ABE3-18F120FF3D39}">
                <a1611:picAttrSrcUrl xmlns:a1611="http://schemas.microsoft.com/office/drawing/2016/11/main" r:id="rId38"/>
              </a:ext>
            </a:extLst>
          </a:blip>
          <a:stretch>
            <a:fillRect/>
          </a:stretch>
        </p:blipFill>
        <p:spPr>
          <a:xfrm>
            <a:off x="26851394" y="31589060"/>
            <a:ext cx="2937391" cy="2517764"/>
          </a:xfrm>
          <a:prstGeom prst="rect">
            <a:avLst/>
          </a:prstGeom>
        </p:spPr>
      </p:pic>
    </p:spTree>
    <p:extLst>
      <p:ext uri="{BB962C8B-B14F-4D97-AF65-F5344CB8AC3E}">
        <p14:creationId xmlns:p14="http://schemas.microsoft.com/office/powerpoint/2010/main" val="217156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5000" r="-55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B42709-A144-37D5-AD5F-3EC2734B2EDB}"/>
              </a:ext>
            </a:extLst>
          </p:cNvPr>
          <p:cNvSpPr txBox="1">
            <a:spLocks/>
          </p:cNvSpPr>
          <p:nvPr/>
        </p:nvSpPr>
        <p:spPr>
          <a:xfrm>
            <a:off x="-3069771" y="0"/>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pPr algn="ctr"/>
            <a:r>
              <a:rPr lang="en-US" sz="10000" b="1" u="sng" dirty="0">
                <a:solidFill>
                  <a:schemeClr val="bg1"/>
                </a:solidFill>
                <a:latin typeface="BANK GOTHIC MEDIUM" pitchFamily="2" charset="77"/>
              </a:rPr>
              <a:t>PROCESSING DATA</a:t>
            </a:r>
          </a:p>
        </p:txBody>
      </p:sp>
      <p:sp>
        <p:nvSpPr>
          <p:cNvPr id="5" name="Title 1">
            <a:extLst>
              <a:ext uri="{FF2B5EF4-FFF2-40B4-BE49-F238E27FC236}">
                <a16:creationId xmlns:a16="http://schemas.microsoft.com/office/drawing/2014/main" id="{A7FFB638-0E4F-2D81-3216-95E9FBE0F770}"/>
              </a:ext>
            </a:extLst>
          </p:cNvPr>
          <p:cNvSpPr txBox="1">
            <a:spLocks/>
          </p:cNvSpPr>
          <p:nvPr/>
        </p:nvSpPr>
        <p:spPr>
          <a:xfrm>
            <a:off x="85344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solidFill>
                  <a:schemeClr val="bg1"/>
                </a:solidFill>
                <a:latin typeface="BANK GOTHIC MEDIUM" pitchFamily="2" charset="77"/>
              </a:rPr>
              <a:t>Python Script: “2.Processing Data”</a:t>
            </a:r>
          </a:p>
        </p:txBody>
      </p:sp>
      <p:sp>
        <p:nvSpPr>
          <p:cNvPr id="9" name="Content Placeholder 8">
            <a:extLst>
              <a:ext uri="{FF2B5EF4-FFF2-40B4-BE49-F238E27FC236}">
                <a16:creationId xmlns:a16="http://schemas.microsoft.com/office/drawing/2014/main" id="{4772BFC3-1915-5CF8-D68B-93B62B8511B1}"/>
              </a:ext>
            </a:extLst>
          </p:cNvPr>
          <p:cNvSpPr>
            <a:spLocks noGrp="1"/>
          </p:cNvSpPr>
          <p:nvPr>
            <p:ph idx="1"/>
          </p:nvPr>
        </p:nvSpPr>
        <p:spPr>
          <a:xfrm>
            <a:off x="853440" y="3632199"/>
            <a:ext cx="18522988" cy="8888048"/>
          </a:xfrm>
          <a:solidFill>
            <a:schemeClr val="bg1">
              <a:lumMod val="95000"/>
              <a:alpha val="62000"/>
            </a:schemeClr>
          </a:solidFill>
          <a:ln w="38100">
            <a:solidFill>
              <a:schemeClr val="bg1"/>
            </a:solidFill>
          </a:ln>
        </p:spPr>
        <p:txBody>
          <a:bodyPr>
            <a:normAutofit/>
          </a:bodyPr>
          <a:lstStyle/>
          <a:p>
            <a:pPr marL="0" indent="0">
              <a:lnSpc>
                <a:spcPct val="100000"/>
              </a:lnSpc>
              <a:spcBef>
                <a:spcPts val="0"/>
              </a:spcBef>
              <a:buNone/>
            </a:pPr>
            <a:r>
              <a:rPr lang="en-US" sz="4000" b="1" u="sng" dirty="0">
                <a:solidFill>
                  <a:schemeClr val="accent4">
                    <a:lumMod val="60000"/>
                    <a:lumOff val="40000"/>
                  </a:schemeClr>
                </a:solidFill>
              </a:rPr>
              <a:t>INTRODUCTION</a:t>
            </a:r>
          </a:p>
          <a:p>
            <a:pPr marL="274320" indent="-457200">
              <a:lnSpc>
                <a:spcPct val="100000"/>
              </a:lnSpc>
              <a:spcBef>
                <a:spcPts val="0"/>
              </a:spcBef>
            </a:pPr>
            <a:r>
              <a:rPr lang="en-US" sz="3000" dirty="0">
                <a:solidFill>
                  <a:schemeClr val="bg1"/>
                </a:solidFill>
              </a:rPr>
              <a:t>After some exploratory data analysis, we are ready to start processing our data!</a:t>
            </a:r>
          </a:p>
          <a:p>
            <a:pPr marL="274320" indent="-457200">
              <a:lnSpc>
                <a:spcPct val="100000"/>
              </a:lnSpc>
              <a:spcBef>
                <a:spcPts val="0"/>
              </a:spcBef>
            </a:pPr>
            <a:r>
              <a:rPr lang="en-US" sz="3000" dirty="0">
                <a:solidFill>
                  <a:schemeClr val="bg1"/>
                </a:solidFill>
              </a:rPr>
              <a:t>Based on paper’s I’ve read and the </a:t>
            </a:r>
            <a:r>
              <a:rPr lang="en-US" sz="3000" dirty="0" err="1">
                <a:solidFill>
                  <a:schemeClr val="bg1"/>
                </a:solidFill>
              </a:rPr>
              <a:t>artemis</a:t>
            </a:r>
            <a:r>
              <a:rPr lang="en-US" sz="3000" dirty="0">
                <a:solidFill>
                  <a:schemeClr val="bg1"/>
                </a:solidFill>
              </a:rPr>
              <a:t> </a:t>
            </a:r>
            <a:r>
              <a:rPr lang="en-US" sz="3000" dirty="0" err="1">
                <a:solidFill>
                  <a:schemeClr val="bg1"/>
                </a:solidFill>
              </a:rPr>
              <a:t>youtube</a:t>
            </a:r>
            <a:r>
              <a:rPr lang="en-US" sz="3000" dirty="0">
                <a:solidFill>
                  <a:schemeClr val="bg1"/>
                </a:solidFill>
              </a:rPr>
              <a:t> video, the general pre-processing method should follow these steps:</a:t>
            </a:r>
          </a:p>
          <a:p>
            <a:pPr marL="2103120" lvl="1" indent="-457200">
              <a:lnSpc>
                <a:spcPct val="100000"/>
              </a:lnSpc>
              <a:spcBef>
                <a:spcPts val="0"/>
              </a:spcBef>
            </a:pPr>
            <a:r>
              <a:rPr lang="en-US" sz="2600" dirty="0">
                <a:solidFill>
                  <a:schemeClr val="bg1"/>
                </a:solidFill>
              </a:rPr>
              <a:t>Split data into train and test sets. The size of the datasets determines the split percentages (see </a:t>
            </a:r>
            <a:r>
              <a:rPr lang="en-US" sz="2600" dirty="0" err="1">
                <a:solidFill>
                  <a:schemeClr val="bg1"/>
                </a:solidFill>
              </a:rPr>
              <a:t>deeplearning.ai</a:t>
            </a:r>
            <a:r>
              <a:rPr lang="en-US" sz="2600" dirty="0">
                <a:solidFill>
                  <a:schemeClr val="bg1"/>
                </a:solidFill>
              </a:rPr>
              <a:t> notes from </a:t>
            </a:r>
            <a:r>
              <a:rPr lang="en-US" sz="2600" dirty="0" err="1">
                <a:solidFill>
                  <a:schemeClr val="bg1"/>
                </a:solidFill>
              </a:rPr>
              <a:t>coursera.com</a:t>
            </a:r>
            <a:r>
              <a:rPr lang="en-US" sz="2600" dirty="0">
                <a:solidFill>
                  <a:schemeClr val="bg1"/>
                </a:solidFill>
              </a:rPr>
              <a:t>).</a:t>
            </a:r>
          </a:p>
          <a:p>
            <a:pPr marL="2103120" lvl="1" indent="-457200">
              <a:lnSpc>
                <a:spcPct val="100000"/>
              </a:lnSpc>
              <a:spcBef>
                <a:spcPts val="0"/>
              </a:spcBef>
            </a:pPr>
            <a:r>
              <a:rPr lang="en-US" sz="2600" dirty="0">
                <a:solidFill>
                  <a:schemeClr val="bg1"/>
                </a:solidFill>
              </a:rPr>
              <a:t>Address missing data. Depending if the data is “missing completely at random”, “missing at random”, or “missing not at random” will determine how we fill those values in.</a:t>
            </a:r>
          </a:p>
          <a:p>
            <a:pPr marL="2103120" lvl="1" indent="-457200">
              <a:lnSpc>
                <a:spcPct val="100000"/>
              </a:lnSpc>
              <a:spcBef>
                <a:spcPts val="0"/>
              </a:spcBef>
            </a:pPr>
            <a:r>
              <a:rPr lang="en-US" sz="2600" dirty="0">
                <a:solidFill>
                  <a:schemeClr val="bg1"/>
                </a:solidFill>
              </a:rPr>
              <a:t>Transform data and/or Feature Engineering! </a:t>
            </a:r>
          </a:p>
          <a:p>
            <a:pPr marL="3931920" lvl="2" indent="-457200">
              <a:lnSpc>
                <a:spcPct val="100000"/>
              </a:lnSpc>
              <a:spcBef>
                <a:spcPts val="0"/>
              </a:spcBef>
            </a:pPr>
            <a:r>
              <a:rPr lang="en-US" sz="2200" dirty="0">
                <a:solidFill>
                  <a:schemeClr val="bg1"/>
                </a:solidFill>
              </a:rPr>
              <a:t>For numerical data this means normalizing, standardizing, or applying some type of transformation to make the distribution more Gaussian. This is where we handle outliers as well.</a:t>
            </a:r>
          </a:p>
          <a:p>
            <a:pPr marL="3931920" lvl="2" indent="-457200">
              <a:lnSpc>
                <a:spcPct val="100000"/>
              </a:lnSpc>
              <a:spcBef>
                <a:spcPts val="0"/>
              </a:spcBef>
            </a:pPr>
            <a:r>
              <a:rPr lang="en-US" sz="2200" dirty="0">
                <a:solidFill>
                  <a:schemeClr val="bg1"/>
                </a:solidFill>
              </a:rPr>
              <a:t>We encode categorical data. One-hot encoding is the preferred method, but there are more advanced methods.</a:t>
            </a:r>
          </a:p>
          <a:p>
            <a:pPr marL="3931920" lvl="2" indent="-457200">
              <a:lnSpc>
                <a:spcPct val="100000"/>
              </a:lnSpc>
              <a:spcBef>
                <a:spcPts val="0"/>
              </a:spcBef>
            </a:pPr>
            <a:r>
              <a:rPr lang="en-US" sz="2200" dirty="0">
                <a:solidFill>
                  <a:schemeClr val="bg1"/>
                </a:solidFill>
              </a:rPr>
              <a:t>We extract more information from date variables. We do not treat them like categorical or numerical data. Try to grab month, day of week, year, etc. information to help put into context what that date means. </a:t>
            </a:r>
          </a:p>
          <a:p>
            <a:pPr marL="3931920" lvl="2" indent="-457200">
              <a:lnSpc>
                <a:spcPct val="100000"/>
              </a:lnSpc>
              <a:spcBef>
                <a:spcPts val="0"/>
              </a:spcBef>
            </a:pPr>
            <a:r>
              <a:rPr lang="en-US" sz="2400" dirty="0">
                <a:solidFill>
                  <a:schemeClr val="bg1"/>
                </a:solidFill>
              </a:rPr>
              <a:t>Feature engineering! Think of more efficient ways to represent certain features to make it easier for algorithm to pick up patterns (at least that’s how I understand it).</a:t>
            </a:r>
            <a:endParaRPr lang="en-US" sz="2200" dirty="0">
              <a:solidFill>
                <a:schemeClr val="bg1"/>
              </a:solidFill>
            </a:endParaRPr>
          </a:p>
          <a:p>
            <a:pPr marL="2103120" lvl="1" indent="-457200">
              <a:lnSpc>
                <a:spcPct val="100000"/>
              </a:lnSpc>
              <a:spcBef>
                <a:spcPts val="0"/>
              </a:spcBef>
            </a:pPr>
            <a:r>
              <a:rPr lang="en-US" sz="2600" dirty="0">
                <a:solidFill>
                  <a:schemeClr val="bg1"/>
                </a:solidFill>
              </a:rPr>
              <a:t>Data reduction! Apply Tomek Links for classification problems. You can also randomly under-sample the data if you have a large dataset, which works for classification and regression problems</a:t>
            </a:r>
          </a:p>
          <a:p>
            <a:pPr marL="2103120" lvl="1" indent="-457200">
              <a:lnSpc>
                <a:spcPct val="100000"/>
              </a:lnSpc>
              <a:spcBef>
                <a:spcPts val="0"/>
              </a:spcBef>
            </a:pPr>
            <a:r>
              <a:rPr lang="en-US" sz="2600" dirty="0">
                <a:solidFill>
                  <a:schemeClr val="bg1"/>
                </a:solidFill>
              </a:rPr>
              <a:t>Feature selection. Determine which features we should keep and which ones to remove. </a:t>
            </a:r>
          </a:p>
          <a:p>
            <a:pPr marL="274320" indent="-457200">
              <a:lnSpc>
                <a:spcPct val="100000"/>
              </a:lnSpc>
              <a:spcBef>
                <a:spcPts val="0"/>
              </a:spcBef>
            </a:pPr>
            <a:r>
              <a:rPr lang="en-US" sz="3000" dirty="0">
                <a:solidFill>
                  <a:schemeClr val="bg1"/>
                </a:solidFill>
              </a:rPr>
              <a:t>For this project, the format we follow is: </a:t>
            </a:r>
            <a:r>
              <a:rPr lang="en-US" sz="3000" b="1" dirty="0">
                <a:solidFill>
                  <a:schemeClr val="bg1"/>
                </a:solidFill>
                <a:highlight>
                  <a:srgbClr val="000000"/>
                </a:highlight>
              </a:rPr>
              <a:t>1. Split the data into train and test sets, 2. Transform the data, 3. Apply </a:t>
            </a:r>
            <a:r>
              <a:rPr lang="en-US" sz="3000" b="1" dirty="0" err="1">
                <a:solidFill>
                  <a:schemeClr val="bg1"/>
                </a:solidFill>
                <a:highlight>
                  <a:srgbClr val="000000"/>
                </a:highlight>
              </a:rPr>
              <a:t>tomek</a:t>
            </a:r>
            <a:r>
              <a:rPr lang="en-US" sz="3000" b="1" dirty="0">
                <a:solidFill>
                  <a:schemeClr val="bg1"/>
                </a:solidFill>
                <a:highlight>
                  <a:srgbClr val="000000"/>
                </a:highlight>
              </a:rPr>
              <a:t> links (and random under-sampling to majority class) to reduce the dataset.</a:t>
            </a:r>
          </a:p>
        </p:txBody>
      </p:sp>
      <p:sp>
        <p:nvSpPr>
          <p:cNvPr id="2" name="Content Placeholder 8">
            <a:extLst>
              <a:ext uri="{FF2B5EF4-FFF2-40B4-BE49-F238E27FC236}">
                <a16:creationId xmlns:a16="http://schemas.microsoft.com/office/drawing/2014/main" id="{BBAA2FC9-A136-44A9-3327-0778D9DED692}"/>
              </a:ext>
            </a:extLst>
          </p:cNvPr>
          <p:cNvSpPr txBox="1">
            <a:spLocks/>
          </p:cNvSpPr>
          <p:nvPr/>
        </p:nvSpPr>
        <p:spPr>
          <a:xfrm>
            <a:off x="20354973" y="2576142"/>
            <a:ext cx="13690879" cy="9969502"/>
          </a:xfrm>
          <a:prstGeom prst="rect">
            <a:avLst/>
          </a:prstGeom>
          <a:solidFill>
            <a:schemeClr val="bg1">
              <a:lumMod val="95000"/>
              <a:alpha val="60628"/>
            </a:schemeClr>
          </a:solidFill>
          <a:ln w="38100">
            <a:solidFill>
              <a:schemeClr val="bg1"/>
            </a:solidFill>
          </a:ln>
        </p:spPr>
        <p:txBody>
          <a:bodyPr vert="horz" lIns="91440" tIns="45720" rIns="91440" bIns="45720"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4000" b="1" u="sng" dirty="0">
                <a:solidFill>
                  <a:schemeClr val="accent4">
                    <a:lumMod val="60000"/>
                    <a:lumOff val="40000"/>
                  </a:schemeClr>
                </a:solidFill>
              </a:rPr>
              <a:t>1. SPLIT THE DATA</a:t>
            </a:r>
          </a:p>
          <a:p>
            <a:pPr marL="274320" indent="-457200">
              <a:lnSpc>
                <a:spcPct val="100000"/>
              </a:lnSpc>
              <a:spcBef>
                <a:spcPts val="0"/>
              </a:spcBef>
            </a:pPr>
            <a:r>
              <a:rPr lang="en-US" sz="3000" dirty="0">
                <a:solidFill>
                  <a:schemeClr val="bg1"/>
                </a:solidFill>
              </a:rPr>
              <a:t>We will split the data according to the Course 2 of the </a:t>
            </a:r>
            <a:r>
              <a:rPr lang="en-US" sz="3000" dirty="0" err="1">
                <a:solidFill>
                  <a:schemeClr val="bg1"/>
                </a:solidFill>
              </a:rPr>
              <a:t>deeplearning.ai</a:t>
            </a:r>
            <a:r>
              <a:rPr lang="en-US" sz="3000" dirty="0">
                <a:solidFill>
                  <a:schemeClr val="bg1"/>
                </a:solidFill>
              </a:rPr>
              <a:t> course on </a:t>
            </a:r>
            <a:r>
              <a:rPr lang="en-US" sz="3000" dirty="0" err="1">
                <a:solidFill>
                  <a:schemeClr val="bg1"/>
                </a:solidFill>
              </a:rPr>
              <a:t>coursera</a:t>
            </a:r>
            <a:r>
              <a:rPr lang="en-US" sz="3000" dirty="0">
                <a:solidFill>
                  <a:schemeClr val="bg1"/>
                </a:solidFill>
              </a:rPr>
              <a:t>.</a:t>
            </a:r>
          </a:p>
          <a:p>
            <a:pPr marL="274320" indent="-457200">
              <a:lnSpc>
                <a:spcPct val="100000"/>
              </a:lnSpc>
              <a:spcBef>
                <a:spcPts val="0"/>
              </a:spcBef>
            </a:pPr>
            <a:r>
              <a:rPr lang="en-US" sz="3000" dirty="0">
                <a:solidFill>
                  <a:schemeClr val="bg1"/>
                </a:solidFill>
              </a:rPr>
              <a:t>Traditionally, we split the data into train and test sets by a 70/ 30 split. This kind of split works well for datasets in the 100/ 1000/ 10000 range. </a:t>
            </a:r>
          </a:p>
          <a:p>
            <a:pPr marL="274320" indent="-457200">
              <a:lnSpc>
                <a:spcPct val="100000"/>
              </a:lnSpc>
              <a:spcBef>
                <a:spcPts val="0"/>
              </a:spcBef>
            </a:pPr>
            <a:r>
              <a:rPr lang="en-US" sz="3000" dirty="0">
                <a:solidFill>
                  <a:schemeClr val="bg1"/>
                </a:solidFill>
              </a:rPr>
              <a:t>As we get more data, however, we can use lower %’s because we still only need the same # of data points to test our ML algorithms. i.e. 30% of 30,000 is about 9,000 data points. 1% of 1,000,000 is about 10,000 data points. </a:t>
            </a:r>
          </a:p>
          <a:p>
            <a:pPr marL="274320" indent="-457200">
              <a:lnSpc>
                <a:spcPct val="100000"/>
              </a:lnSpc>
              <a:spcBef>
                <a:spcPts val="0"/>
              </a:spcBef>
            </a:pPr>
            <a:r>
              <a:rPr lang="en-US" sz="3000" dirty="0">
                <a:solidFill>
                  <a:schemeClr val="bg1"/>
                </a:solidFill>
              </a:rPr>
              <a:t>The more data points we can get for training while still having a sizable amount for the testing set, the better!</a:t>
            </a:r>
          </a:p>
          <a:p>
            <a:pPr marL="274320" indent="-457200">
              <a:lnSpc>
                <a:spcPct val="100000"/>
              </a:lnSpc>
              <a:spcBef>
                <a:spcPts val="0"/>
              </a:spcBef>
            </a:pPr>
            <a:r>
              <a:rPr lang="en-US" sz="3000" b="1" dirty="0">
                <a:solidFill>
                  <a:schemeClr val="bg1"/>
                </a:solidFill>
              </a:rPr>
              <a:t>In the case of this dataset, I did a 99 train / 1 test split.</a:t>
            </a:r>
          </a:p>
          <a:p>
            <a:pPr marL="2103120" lvl="1" indent="-457200">
              <a:lnSpc>
                <a:spcPct val="100000"/>
              </a:lnSpc>
              <a:spcBef>
                <a:spcPts val="0"/>
              </a:spcBef>
            </a:pPr>
            <a:r>
              <a:rPr lang="en-US" sz="2600" dirty="0">
                <a:solidFill>
                  <a:schemeClr val="bg1"/>
                </a:solidFill>
              </a:rPr>
              <a:t>Size of training data: 6,298,993</a:t>
            </a:r>
          </a:p>
          <a:p>
            <a:pPr marL="3931920" lvl="2" indent="-457200">
              <a:lnSpc>
                <a:spcPct val="100000"/>
              </a:lnSpc>
              <a:spcBef>
                <a:spcPts val="0"/>
              </a:spcBef>
            </a:pPr>
            <a:r>
              <a:rPr lang="en-US" sz="2200" dirty="0">
                <a:solidFill>
                  <a:schemeClr val="bg1"/>
                </a:solidFill>
              </a:rPr>
              <a:t>Fraud vs No Fraud: 6,290,867 vs 8,126</a:t>
            </a:r>
          </a:p>
          <a:p>
            <a:pPr marL="2103120" lvl="1" indent="-457200">
              <a:lnSpc>
                <a:spcPct val="100000"/>
              </a:lnSpc>
              <a:spcBef>
                <a:spcPts val="0"/>
              </a:spcBef>
            </a:pPr>
            <a:r>
              <a:rPr lang="en-US" sz="2600" dirty="0">
                <a:solidFill>
                  <a:schemeClr val="bg1"/>
                </a:solidFill>
              </a:rPr>
              <a:t>Size of testing data: 63,627</a:t>
            </a:r>
          </a:p>
          <a:p>
            <a:pPr marL="3931920" lvl="2" indent="-457200">
              <a:lnSpc>
                <a:spcPct val="100000"/>
              </a:lnSpc>
              <a:spcBef>
                <a:spcPts val="0"/>
              </a:spcBef>
            </a:pPr>
            <a:r>
              <a:rPr lang="en-US" sz="2200" dirty="0">
                <a:solidFill>
                  <a:schemeClr val="bg1"/>
                </a:solidFill>
              </a:rPr>
              <a:t>Fraud vs No Fraud: 63,540 vs 87</a:t>
            </a:r>
          </a:p>
          <a:p>
            <a:pPr marL="1645920" lvl="1" indent="0">
              <a:lnSpc>
                <a:spcPct val="100000"/>
              </a:lnSpc>
              <a:spcBef>
                <a:spcPts val="0"/>
              </a:spcBef>
              <a:buNone/>
            </a:pPr>
            <a:endParaRPr lang="en-US" sz="2600" dirty="0">
              <a:solidFill>
                <a:schemeClr val="bg1"/>
              </a:solidFill>
            </a:endParaRPr>
          </a:p>
        </p:txBody>
      </p:sp>
      <p:graphicFrame>
        <p:nvGraphicFramePr>
          <p:cNvPr id="3" name="Chart 2">
            <a:extLst>
              <a:ext uri="{FF2B5EF4-FFF2-40B4-BE49-F238E27FC236}">
                <a16:creationId xmlns:a16="http://schemas.microsoft.com/office/drawing/2014/main" id="{ABCC2E2B-6AC5-5B40-E4BA-201F542793D6}"/>
              </a:ext>
            </a:extLst>
          </p:cNvPr>
          <p:cNvGraphicFramePr/>
          <p:nvPr>
            <p:extLst>
              <p:ext uri="{D42A27DB-BD31-4B8C-83A1-F6EECF244321}">
                <p14:modId xmlns:p14="http://schemas.microsoft.com/office/powerpoint/2010/main" val="1848447321"/>
              </p:ext>
            </p:extLst>
          </p:nvPr>
        </p:nvGraphicFramePr>
        <p:xfrm>
          <a:off x="20415184" y="9110124"/>
          <a:ext cx="5341499" cy="370403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m3d="http://schemas.microsoft.com/office/drawing/2017/model3d" Requires="am3d">
          <p:graphicFrame>
            <p:nvGraphicFramePr>
              <p:cNvPr id="6" name="3D Model 5" descr="Compounding Growth Histogram">
                <a:extLst>
                  <a:ext uri="{FF2B5EF4-FFF2-40B4-BE49-F238E27FC236}">
                    <a16:creationId xmlns:a16="http://schemas.microsoft.com/office/drawing/2014/main" id="{13F02C14-4648-1A3A-C58D-DC5498641144}"/>
                  </a:ext>
                </a:extLst>
              </p:cNvPr>
              <p:cNvGraphicFramePr>
                <a:graphicFrameLocks noChangeAspect="1"/>
              </p:cNvGraphicFramePr>
              <p:nvPr>
                <p:extLst>
                  <p:ext uri="{D42A27DB-BD31-4B8C-83A1-F6EECF244321}">
                    <p14:modId xmlns:p14="http://schemas.microsoft.com/office/powerpoint/2010/main" val="328899528"/>
                  </p:ext>
                </p:extLst>
              </p:nvPr>
            </p:nvGraphicFramePr>
            <p:xfrm>
              <a:off x="28751649" y="7451758"/>
              <a:ext cx="4150602" cy="4383758"/>
            </p:xfrm>
            <a:graphic>
              <a:graphicData uri="http://schemas.microsoft.com/office/drawing/2017/model3d">
                <am3d:model3d r:embed="rId4">
                  <am3d:spPr>
                    <a:xfrm>
                      <a:off x="0" y="0"/>
                      <a:ext cx="4150602" cy="4383758"/>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1526317" ay="1361629" az="623922"/>
                    <am3d:postTrans dx="0" dy="0" dz="0"/>
                  </am3d:trans>
                  <am3d:raster rName="Office3DRenderer" rVer="16.0.8326">
                    <am3d:blip r:embed="rId5"/>
                  </am3d:raster>
                  <am3d:objViewport viewportSz="6156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ompounding Growth Histogram">
                <a:extLst>
                  <a:ext uri="{FF2B5EF4-FFF2-40B4-BE49-F238E27FC236}">
                    <a16:creationId xmlns:a16="http://schemas.microsoft.com/office/drawing/2014/main" id="{13F02C14-4648-1A3A-C58D-DC5498641144}"/>
                  </a:ext>
                </a:extLst>
              </p:cNvPr>
              <p:cNvPicPr>
                <a:picLocks noGrp="1" noRot="1" noChangeAspect="1" noMove="1" noResize="1" noEditPoints="1" noAdjustHandles="1" noChangeArrowheads="1" noChangeShapeType="1" noCrop="1"/>
              </p:cNvPicPr>
              <p:nvPr/>
            </p:nvPicPr>
            <p:blipFill>
              <a:blip r:embed="rId5"/>
              <a:stretch>
                <a:fillRect/>
              </a:stretch>
            </p:blipFill>
            <p:spPr>
              <a:xfrm>
                <a:off x="28751649" y="7451758"/>
                <a:ext cx="4150602" cy="4383758"/>
              </a:xfrm>
              <a:prstGeom prst="rect">
                <a:avLst/>
              </a:prstGeom>
            </p:spPr>
          </p:pic>
        </mc:Fallback>
      </mc:AlternateContent>
      <p:sp>
        <p:nvSpPr>
          <p:cNvPr id="7" name="Content Placeholder 8">
            <a:extLst>
              <a:ext uri="{FF2B5EF4-FFF2-40B4-BE49-F238E27FC236}">
                <a16:creationId xmlns:a16="http://schemas.microsoft.com/office/drawing/2014/main" id="{B0586C1D-3F0D-B302-D8E1-C42C8319356B}"/>
              </a:ext>
            </a:extLst>
          </p:cNvPr>
          <p:cNvSpPr txBox="1">
            <a:spLocks/>
          </p:cNvSpPr>
          <p:nvPr/>
        </p:nvSpPr>
        <p:spPr>
          <a:xfrm>
            <a:off x="785137" y="13248318"/>
            <a:ext cx="35059343" cy="22413281"/>
          </a:xfrm>
          <a:prstGeom prst="rect">
            <a:avLst/>
          </a:prstGeom>
          <a:solidFill>
            <a:schemeClr val="bg1">
              <a:lumMod val="95000"/>
              <a:alpha val="49000"/>
            </a:schemeClr>
          </a:solidFill>
          <a:ln w="38100">
            <a:solidFill>
              <a:schemeClr val="bg1"/>
            </a:solidFill>
          </a:ln>
        </p:spPr>
        <p:txBody>
          <a:bodyPr vert="horz" lIns="91440" tIns="45720" rIns="91440" bIns="45720" rtlCol="0">
            <a:normAutofit lnSpcReduction="10000"/>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4000" b="1" u="sng" dirty="0">
                <a:solidFill>
                  <a:schemeClr val="accent4">
                    <a:lumMod val="60000"/>
                    <a:lumOff val="40000"/>
                  </a:schemeClr>
                </a:solidFill>
              </a:rPr>
              <a:t>2. TRANSFORM THE DATA</a:t>
            </a:r>
          </a:p>
          <a:p>
            <a:pPr marL="274320" indent="-457200">
              <a:lnSpc>
                <a:spcPct val="100000"/>
              </a:lnSpc>
              <a:spcBef>
                <a:spcPts val="0"/>
              </a:spcBef>
            </a:pPr>
            <a:r>
              <a:rPr lang="en-US" sz="3000" dirty="0">
                <a:solidFill>
                  <a:schemeClr val="bg1"/>
                </a:solidFill>
              </a:rPr>
              <a:t>Now we are ready to transform the data. I broke out the data into numerical and categorical sets:</a:t>
            </a:r>
          </a:p>
          <a:p>
            <a:pPr marL="2103120" lvl="1" indent="-457200">
              <a:lnSpc>
                <a:spcPct val="100000"/>
              </a:lnSpc>
              <a:spcBef>
                <a:spcPts val="0"/>
              </a:spcBef>
            </a:pPr>
            <a:r>
              <a:rPr lang="en-US" sz="2600" b="1" dirty="0">
                <a:solidFill>
                  <a:schemeClr val="bg1"/>
                </a:solidFill>
              </a:rPr>
              <a:t>Numerical data: amount, </a:t>
            </a:r>
            <a:r>
              <a:rPr lang="en-US" sz="2600" b="1" dirty="0" err="1">
                <a:solidFill>
                  <a:schemeClr val="bg1"/>
                </a:solidFill>
              </a:rPr>
              <a:t>oldbalanceOrig</a:t>
            </a:r>
            <a:r>
              <a:rPr lang="en-US" sz="2600" b="1" dirty="0">
                <a:solidFill>
                  <a:schemeClr val="bg1"/>
                </a:solidFill>
              </a:rPr>
              <a:t>, </a:t>
            </a:r>
            <a:r>
              <a:rPr lang="en-US" sz="2600" b="1" dirty="0" err="1">
                <a:solidFill>
                  <a:schemeClr val="bg1"/>
                </a:solidFill>
              </a:rPr>
              <a:t>newbalanceOrig</a:t>
            </a:r>
            <a:r>
              <a:rPr lang="en-US" sz="2600" b="1" dirty="0">
                <a:solidFill>
                  <a:schemeClr val="bg1"/>
                </a:solidFill>
              </a:rPr>
              <a:t>, </a:t>
            </a:r>
            <a:r>
              <a:rPr lang="en-US" sz="2600" b="1" dirty="0" err="1">
                <a:solidFill>
                  <a:schemeClr val="bg1"/>
                </a:solidFill>
              </a:rPr>
              <a:t>oldbalanceDest</a:t>
            </a:r>
            <a:r>
              <a:rPr lang="en-US" sz="2600" b="1" dirty="0">
                <a:solidFill>
                  <a:schemeClr val="bg1"/>
                </a:solidFill>
              </a:rPr>
              <a:t>, </a:t>
            </a:r>
            <a:r>
              <a:rPr lang="en-US" sz="2600" b="1" dirty="0" err="1">
                <a:solidFill>
                  <a:schemeClr val="bg1"/>
                </a:solidFill>
              </a:rPr>
              <a:t>newbalanceDest</a:t>
            </a:r>
            <a:endParaRPr lang="en-US" sz="2600" b="1" dirty="0">
              <a:solidFill>
                <a:schemeClr val="bg1"/>
              </a:solidFill>
            </a:endParaRPr>
          </a:p>
          <a:p>
            <a:pPr marL="2103120" lvl="1" indent="-457200">
              <a:lnSpc>
                <a:spcPct val="100000"/>
              </a:lnSpc>
              <a:spcBef>
                <a:spcPts val="0"/>
              </a:spcBef>
            </a:pPr>
            <a:r>
              <a:rPr lang="en-US" sz="2600" b="1" dirty="0">
                <a:solidFill>
                  <a:schemeClr val="bg1"/>
                </a:solidFill>
              </a:rPr>
              <a:t>Categorical data: step, type, </a:t>
            </a:r>
            <a:r>
              <a:rPr lang="en-US" sz="2600" b="1" dirty="0" err="1">
                <a:solidFill>
                  <a:schemeClr val="bg1"/>
                </a:solidFill>
              </a:rPr>
              <a:t>nameOrig</a:t>
            </a:r>
            <a:r>
              <a:rPr lang="en-US" sz="2600" b="1" dirty="0">
                <a:solidFill>
                  <a:schemeClr val="bg1"/>
                </a:solidFill>
              </a:rPr>
              <a:t>, </a:t>
            </a:r>
            <a:r>
              <a:rPr lang="en-US" sz="2600" b="1" dirty="0" err="1">
                <a:solidFill>
                  <a:schemeClr val="bg1"/>
                </a:solidFill>
              </a:rPr>
              <a:t>nameDest</a:t>
            </a:r>
            <a:endParaRPr lang="en-US" sz="2600" b="1" dirty="0">
              <a:solidFill>
                <a:schemeClr val="bg1"/>
              </a:solidFill>
            </a:endParaRPr>
          </a:p>
          <a:p>
            <a:pPr marL="0" indent="0">
              <a:lnSpc>
                <a:spcPct val="100000"/>
              </a:lnSpc>
              <a:spcBef>
                <a:spcPts val="0"/>
              </a:spcBef>
              <a:buNone/>
            </a:pPr>
            <a:r>
              <a:rPr lang="en-US" sz="3600" b="1" u="sng" dirty="0">
                <a:solidFill>
                  <a:srgbClr val="FF9830"/>
                </a:solidFill>
              </a:rPr>
              <a:t>NUMERICAL DATA</a:t>
            </a:r>
          </a:p>
          <a:p>
            <a:pPr marL="274320" indent="-457200">
              <a:lnSpc>
                <a:spcPct val="100000"/>
              </a:lnSpc>
              <a:spcBef>
                <a:spcPts val="0"/>
              </a:spcBef>
            </a:pPr>
            <a:r>
              <a:rPr lang="en-US" sz="3000" dirty="0">
                <a:solidFill>
                  <a:schemeClr val="bg1"/>
                </a:solidFill>
              </a:rPr>
              <a:t>We establish that the numerical data is highly positively skewed from the previous slide. Because of this, we need to try multiple transformations.</a:t>
            </a:r>
          </a:p>
          <a:p>
            <a:pPr marL="274320" indent="-457200">
              <a:lnSpc>
                <a:spcPct val="100000"/>
              </a:lnSpc>
              <a:spcBef>
                <a:spcPts val="0"/>
              </a:spcBef>
            </a:pPr>
            <a:r>
              <a:rPr lang="en-US" sz="3000" dirty="0">
                <a:solidFill>
                  <a:schemeClr val="bg1"/>
                </a:solidFill>
              </a:rPr>
              <a:t>We want a transformation that makes the data closer to a Gaussian distribution. </a:t>
            </a:r>
            <a:r>
              <a:rPr lang="en-US" sz="3000" b="1" dirty="0">
                <a:solidFill>
                  <a:schemeClr val="bg1"/>
                </a:solidFill>
              </a:rPr>
              <a:t>See below for graphs of the </a:t>
            </a:r>
            <a:r>
              <a:rPr lang="en-US" sz="3000" b="1" i="1" dirty="0">
                <a:solidFill>
                  <a:schemeClr val="bg1"/>
                </a:solidFill>
              </a:rPr>
              <a:t>amount</a:t>
            </a:r>
            <a:r>
              <a:rPr lang="en-US" sz="3000" b="1" dirty="0">
                <a:solidFill>
                  <a:schemeClr val="bg1"/>
                </a:solidFill>
              </a:rPr>
              <a:t> variable that are examples of the different transformations that I looked at.</a:t>
            </a:r>
          </a:p>
          <a:p>
            <a:pPr marL="274320" indent="-457200">
              <a:lnSpc>
                <a:spcPct val="100000"/>
              </a:lnSpc>
              <a:spcBef>
                <a:spcPts val="0"/>
              </a:spcBef>
            </a:pPr>
            <a:r>
              <a:rPr lang="en-US" sz="3000" dirty="0">
                <a:solidFill>
                  <a:schemeClr val="bg1"/>
                </a:solidFill>
              </a:rPr>
              <a:t>There are four plots in a 2x2 formation. The first two plots at the top are the regular, untouched data. We have a histogram on the left and a probability plot on the right. The probability plot shows us how well our data aligns with the shape of a Gaussian distribution; </a:t>
            </a:r>
            <a:r>
              <a:rPr lang="en-US" sz="3000" b="1" dirty="0">
                <a:solidFill>
                  <a:schemeClr val="bg1"/>
                </a:solidFill>
              </a:rPr>
              <a:t>the more we align with the red line in the plot, the better! </a:t>
            </a:r>
            <a:r>
              <a:rPr lang="en-US" sz="3000" dirty="0">
                <a:solidFill>
                  <a:schemeClr val="bg1"/>
                </a:solidFill>
              </a:rPr>
              <a:t>The bottom two plots are a histogram and probability plot of the transformed data. </a:t>
            </a: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b="1" dirty="0">
              <a:solidFill>
                <a:schemeClr val="bg1"/>
              </a:solidFill>
            </a:endParaRPr>
          </a:p>
          <a:p>
            <a:pPr marL="274320" indent="-457200">
              <a:lnSpc>
                <a:spcPct val="100000"/>
              </a:lnSpc>
              <a:spcBef>
                <a:spcPts val="0"/>
              </a:spcBef>
            </a:pPr>
            <a:endParaRPr lang="en-US" sz="3000" dirty="0">
              <a:solidFill>
                <a:schemeClr val="bg1"/>
              </a:solidFill>
            </a:endParaRPr>
          </a:p>
          <a:p>
            <a:pPr marL="274320" indent="-457200">
              <a:lnSpc>
                <a:spcPct val="100000"/>
              </a:lnSpc>
              <a:spcBef>
                <a:spcPts val="0"/>
              </a:spcBef>
            </a:pPr>
            <a:endParaRPr lang="en-US" sz="3000" dirty="0">
              <a:solidFill>
                <a:schemeClr val="bg1"/>
              </a:solidFill>
            </a:endParaRPr>
          </a:p>
          <a:p>
            <a:pPr marL="274320" indent="-457200">
              <a:lnSpc>
                <a:spcPct val="100000"/>
              </a:lnSpc>
              <a:spcBef>
                <a:spcPts val="0"/>
              </a:spcBef>
            </a:pPr>
            <a:endParaRPr lang="en-US" sz="3000" dirty="0">
              <a:solidFill>
                <a:schemeClr val="bg1"/>
              </a:solidFill>
            </a:endParaRPr>
          </a:p>
          <a:p>
            <a:pPr marL="274320" indent="-457200">
              <a:lnSpc>
                <a:spcPct val="100000"/>
              </a:lnSpc>
              <a:spcBef>
                <a:spcPts val="0"/>
              </a:spcBef>
            </a:pPr>
            <a:endParaRPr lang="en-US" sz="3000" dirty="0">
              <a:solidFill>
                <a:schemeClr val="bg1"/>
              </a:solidFill>
            </a:endParaRPr>
          </a:p>
          <a:p>
            <a:pPr marL="274320" indent="-457200">
              <a:lnSpc>
                <a:spcPct val="100000"/>
              </a:lnSpc>
              <a:spcBef>
                <a:spcPts val="0"/>
              </a:spcBef>
            </a:pPr>
            <a:r>
              <a:rPr lang="en-US" sz="3000" dirty="0">
                <a:solidFill>
                  <a:schemeClr val="bg1"/>
                </a:solidFill>
              </a:rPr>
              <a:t>I ended up choosing the 4-root transformation for the numerical data. You can’t see with the </a:t>
            </a:r>
            <a:r>
              <a:rPr lang="en-US" sz="3000" i="1" dirty="0">
                <a:solidFill>
                  <a:schemeClr val="bg1"/>
                </a:solidFill>
              </a:rPr>
              <a:t>amount</a:t>
            </a:r>
            <a:r>
              <a:rPr lang="en-US" sz="3000" dirty="0">
                <a:solidFill>
                  <a:schemeClr val="bg1"/>
                </a:solidFill>
              </a:rPr>
              <a:t> graphs, but as we increased the root for the other four numerical variables, a straight line in the probability plot gets more prominent and less aligned with the red line. You can see it in the smaller graphs below the </a:t>
            </a:r>
            <a:r>
              <a:rPr lang="en-US" sz="3000" i="1" dirty="0">
                <a:solidFill>
                  <a:schemeClr val="bg1"/>
                </a:solidFill>
              </a:rPr>
              <a:t>Functions Explained </a:t>
            </a:r>
            <a:r>
              <a:rPr lang="en-US" sz="3000" dirty="0">
                <a:solidFill>
                  <a:schemeClr val="bg1"/>
                </a:solidFill>
              </a:rPr>
              <a:t>text box. Because of this phenomena, I chose the 4-root transformation as the best transformation.</a:t>
            </a:r>
          </a:p>
          <a:p>
            <a:pPr marL="274320" indent="-457200">
              <a:lnSpc>
                <a:spcPct val="100000"/>
              </a:lnSpc>
              <a:spcBef>
                <a:spcPts val="0"/>
              </a:spcBef>
            </a:pPr>
            <a:r>
              <a:rPr lang="en-US" sz="3000" dirty="0">
                <a:solidFill>
                  <a:schemeClr val="bg1"/>
                </a:solidFill>
              </a:rPr>
              <a:t>I did the same transformation to all of these numerical variables because I wanted them to all be on the same scale because they are related to each other. I could’ve done a larger root value for the amount variable since it was helping the distribution become more Gaussian, but I figured it would be best to keep them all on the same scale. (Added 11/27/23)</a:t>
            </a:r>
          </a:p>
          <a:p>
            <a:pPr marL="274320" indent="-457200">
              <a:lnSpc>
                <a:spcPct val="100000"/>
              </a:lnSpc>
              <a:spcBef>
                <a:spcPts val="0"/>
              </a:spcBef>
            </a:pPr>
            <a:r>
              <a:rPr lang="en-US" sz="3000" dirty="0">
                <a:solidFill>
                  <a:schemeClr val="bg1"/>
                </a:solidFill>
              </a:rPr>
              <a:t>I created new columns for these transformed values, and dropped the original values from the dataset.</a:t>
            </a:r>
          </a:p>
          <a:p>
            <a:pPr marL="0" indent="0">
              <a:lnSpc>
                <a:spcPct val="100000"/>
              </a:lnSpc>
              <a:spcBef>
                <a:spcPts val="0"/>
              </a:spcBef>
              <a:buNone/>
            </a:pPr>
            <a:r>
              <a:rPr lang="en-US" sz="3600" b="1" u="sng" dirty="0">
                <a:solidFill>
                  <a:srgbClr val="FF9830"/>
                </a:solidFill>
              </a:rPr>
              <a:t>CATEGORICAL DATA</a:t>
            </a:r>
          </a:p>
          <a:p>
            <a:pPr marL="274320" indent="-457200">
              <a:lnSpc>
                <a:spcPct val="100000"/>
              </a:lnSpc>
              <a:spcBef>
                <a:spcPts val="0"/>
              </a:spcBef>
            </a:pPr>
            <a:r>
              <a:rPr lang="en-US" sz="3000" dirty="0">
                <a:solidFill>
                  <a:schemeClr val="bg1"/>
                </a:solidFill>
              </a:rPr>
              <a:t>I dropped the step variable since I only had one month worth of data, I figured the time variable wouldn’t be that important since we are only looking at a month’s worth of data. If I had a year or several years worth of data, I would have converted it to hours, days, day of week, month, year, etc.</a:t>
            </a:r>
          </a:p>
          <a:p>
            <a:pPr marL="274320" indent="-457200">
              <a:lnSpc>
                <a:spcPct val="100000"/>
              </a:lnSpc>
              <a:spcBef>
                <a:spcPts val="0"/>
              </a:spcBef>
            </a:pPr>
            <a:r>
              <a:rPr lang="en-US" sz="3000" b="1" u="sng" dirty="0">
                <a:solidFill>
                  <a:schemeClr val="bg1"/>
                </a:solidFill>
              </a:rPr>
              <a:t>type</a:t>
            </a:r>
          </a:p>
          <a:p>
            <a:pPr marL="2103120" lvl="1" indent="-457200">
              <a:lnSpc>
                <a:spcPct val="100000"/>
              </a:lnSpc>
              <a:spcBef>
                <a:spcPts val="0"/>
              </a:spcBef>
            </a:pPr>
            <a:r>
              <a:rPr lang="en-US" sz="2600" dirty="0">
                <a:solidFill>
                  <a:schemeClr val="bg1"/>
                </a:solidFill>
              </a:rPr>
              <a:t>I one-hot encoded this variable. I created four columns for the five different values in the column. They are </a:t>
            </a:r>
            <a:r>
              <a:rPr lang="en-US" sz="2600" dirty="0" err="1">
                <a:solidFill>
                  <a:schemeClr val="bg1"/>
                </a:solidFill>
              </a:rPr>
              <a:t>boolean</a:t>
            </a:r>
            <a:r>
              <a:rPr lang="en-US" sz="2600" dirty="0">
                <a:solidFill>
                  <a:schemeClr val="bg1"/>
                </a:solidFill>
              </a:rPr>
              <a:t> columns, so when all columns are 0, that represents the 5</a:t>
            </a:r>
            <a:r>
              <a:rPr lang="en-US" sz="2600" baseline="30000" dirty="0">
                <a:solidFill>
                  <a:schemeClr val="bg1"/>
                </a:solidFill>
              </a:rPr>
              <a:t>th</a:t>
            </a:r>
            <a:r>
              <a:rPr lang="en-US" sz="2600" dirty="0">
                <a:solidFill>
                  <a:schemeClr val="bg1"/>
                </a:solidFill>
              </a:rPr>
              <a:t> value.</a:t>
            </a:r>
          </a:p>
          <a:p>
            <a:pPr marL="274320" indent="-457200">
              <a:lnSpc>
                <a:spcPct val="100000"/>
              </a:lnSpc>
              <a:spcBef>
                <a:spcPts val="0"/>
              </a:spcBef>
            </a:pPr>
            <a:r>
              <a:rPr lang="en-US" sz="3000" b="1" u="sng" dirty="0" err="1">
                <a:solidFill>
                  <a:schemeClr val="bg1"/>
                </a:solidFill>
              </a:rPr>
              <a:t>nameOrig</a:t>
            </a:r>
            <a:r>
              <a:rPr lang="en-US" sz="3000" b="1" u="sng" dirty="0">
                <a:solidFill>
                  <a:schemeClr val="bg1"/>
                </a:solidFill>
              </a:rPr>
              <a:t> or </a:t>
            </a:r>
            <a:r>
              <a:rPr lang="en-US" sz="3000" b="1" u="sng" dirty="0" err="1">
                <a:solidFill>
                  <a:schemeClr val="bg1"/>
                </a:solidFill>
              </a:rPr>
              <a:t>nameDest</a:t>
            </a:r>
            <a:endParaRPr lang="en-US" sz="3000" b="1" u="sng" dirty="0">
              <a:solidFill>
                <a:schemeClr val="bg1"/>
              </a:solidFill>
            </a:endParaRPr>
          </a:p>
          <a:p>
            <a:pPr marL="2103120" lvl="1" indent="-457200">
              <a:lnSpc>
                <a:spcPct val="100000"/>
              </a:lnSpc>
              <a:spcBef>
                <a:spcPts val="0"/>
              </a:spcBef>
            </a:pPr>
            <a:r>
              <a:rPr lang="en-US" sz="2600" dirty="0">
                <a:solidFill>
                  <a:schemeClr val="bg1"/>
                </a:solidFill>
              </a:rPr>
              <a:t>I couldn’t one-hot encode this variable because there are so many values. So what I did is I created two columns for each of the name variables: 1.) one column that signifies whether the first letter is a ’C’ or ‘M’, and 2.)  one column that tells us if the ID# repeats itself in the data. Therefore we will add a total of 4 columns to the data.</a:t>
            </a:r>
          </a:p>
          <a:p>
            <a:pPr marL="2103120" lvl="1" indent="-457200">
              <a:lnSpc>
                <a:spcPct val="100000"/>
              </a:lnSpc>
              <a:spcBef>
                <a:spcPts val="0"/>
              </a:spcBef>
            </a:pPr>
            <a:r>
              <a:rPr lang="en-US" sz="2600" dirty="0">
                <a:solidFill>
                  <a:schemeClr val="bg1"/>
                </a:solidFill>
              </a:rPr>
              <a:t>First, we create new variables for each name variable and convert them to a list. This helps us do the operations we want to do on the variables later.</a:t>
            </a:r>
          </a:p>
          <a:p>
            <a:pPr marL="2103120" lvl="1" indent="-457200">
              <a:lnSpc>
                <a:spcPct val="100000"/>
              </a:lnSpc>
              <a:spcBef>
                <a:spcPts val="0"/>
              </a:spcBef>
            </a:pPr>
            <a:r>
              <a:rPr lang="en-US" sz="2600" dirty="0">
                <a:solidFill>
                  <a:schemeClr val="bg1"/>
                </a:solidFill>
              </a:rPr>
              <a:t>Next, we create two new variables. The first variable has the first letter for each entry, and the second variable stores the following ID#.</a:t>
            </a:r>
          </a:p>
          <a:p>
            <a:pPr marL="2103120" lvl="1" indent="-457200">
              <a:lnSpc>
                <a:spcPct val="100000"/>
              </a:lnSpc>
              <a:spcBef>
                <a:spcPts val="0"/>
              </a:spcBef>
            </a:pPr>
            <a:r>
              <a:rPr lang="en-US" sz="2600" dirty="0">
                <a:solidFill>
                  <a:schemeClr val="bg1"/>
                </a:solidFill>
              </a:rPr>
              <a:t>Using the first variable, I create a new </a:t>
            </a:r>
            <a:r>
              <a:rPr lang="en-US" sz="2600" dirty="0" err="1">
                <a:solidFill>
                  <a:schemeClr val="bg1"/>
                </a:solidFill>
              </a:rPr>
              <a:t>boolean</a:t>
            </a:r>
            <a:r>
              <a:rPr lang="en-US" sz="2600" dirty="0">
                <a:solidFill>
                  <a:schemeClr val="bg1"/>
                </a:solidFill>
              </a:rPr>
              <a:t> variable where we give a 1 if the letter is a ‘C’ and a 0 if the letter is a ‘M’. I chose this way because there are more C’s than M’s, and we want the variable to have more 1’s than 0’s. We add this variable to the </a:t>
            </a:r>
            <a:r>
              <a:rPr lang="en-US" sz="2600" dirty="0" err="1">
                <a:solidFill>
                  <a:schemeClr val="bg1"/>
                </a:solidFill>
              </a:rPr>
              <a:t>dataframe</a:t>
            </a:r>
            <a:r>
              <a:rPr lang="en-US" sz="2600" dirty="0">
                <a:solidFill>
                  <a:schemeClr val="bg1"/>
                </a:solidFill>
              </a:rPr>
              <a:t>. These variables are called </a:t>
            </a:r>
            <a:r>
              <a:rPr lang="en-US" sz="2600" dirty="0" err="1">
                <a:solidFill>
                  <a:schemeClr val="bg1"/>
                </a:solidFill>
              </a:rPr>
              <a:t>ClientOrig</a:t>
            </a:r>
            <a:r>
              <a:rPr lang="en-US" sz="2600" dirty="0">
                <a:solidFill>
                  <a:schemeClr val="bg1"/>
                </a:solidFill>
              </a:rPr>
              <a:t> and </a:t>
            </a:r>
            <a:r>
              <a:rPr lang="en-US" sz="2600" dirty="0" err="1">
                <a:solidFill>
                  <a:schemeClr val="bg1"/>
                </a:solidFill>
              </a:rPr>
              <a:t>ClientDest</a:t>
            </a:r>
            <a:r>
              <a:rPr lang="en-US" sz="2600" dirty="0">
                <a:solidFill>
                  <a:schemeClr val="bg1"/>
                </a:solidFill>
              </a:rPr>
              <a:t>.</a:t>
            </a:r>
          </a:p>
          <a:p>
            <a:pPr marL="2103120" lvl="1" indent="-457200">
              <a:lnSpc>
                <a:spcPct val="100000"/>
              </a:lnSpc>
              <a:spcBef>
                <a:spcPts val="0"/>
              </a:spcBef>
            </a:pPr>
            <a:r>
              <a:rPr lang="en-US" sz="2600" dirty="0">
                <a:solidFill>
                  <a:schemeClr val="bg1"/>
                </a:solidFill>
              </a:rPr>
              <a:t>I add the second variable to the </a:t>
            </a:r>
            <a:r>
              <a:rPr lang="en-US" sz="2600" dirty="0" err="1">
                <a:solidFill>
                  <a:schemeClr val="bg1"/>
                </a:solidFill>
              </a:rPr>
              <a:t>dataframe</a:t>
            </a:r>
            <a:r>
              <a:rPr lang="en-US" sz="2600" dirty="0">
                <a:solidFill>
                  <a:schemeClr val="bg1"/>
                </a:solidFill>
              </a:rPr>
              <a:t> because we need to in order to use ”</a:t>
            </a:r>
            <a:r>
              <a:rPr lang="en-US" sz="2600" dirty="0" err="1">
                <a:solidFill>
                  <a:schemeClr val="bg1"/>
                </a:solidFill>
              </a:rPr>
              <a:t>value_counts</a:t>
            </a:r>
            <a:r>
              <a:rPr lang="en-US" sz="2600" dirty="0">
                <a:solidFill>
                  <a:schemeClr val="bg1"/>
                </a:solidFill>
              </a:rPr>
              <a:t>” in the next step.</a:t>
            </a:r>
          </a:p>
          <a:p>
            <a:pPr marL="2103120" lvl="1" indent="-457200">
              <a:lnSpc>
                <a:spcPct val="100000"/>
              </a:lnSpc>
              <a:spcBef>
                <a:spcPts val="0"/>
              </a:spcBef>
            </a:pPr>
            <a:r>
              <a:rPr lang="en-US" sz="2600" dirty="0">
                <a:solidFill>
                  <a:schemeClr val="bg1"/>
                </a:solidFill>
              </a:rPr>
              <a:t>We use </a:t>
            </a:r>
            <a:r>
              <a:rPr lang="en-US" sz="2600" dirty="0" err="1">
                <a:solidFill>
                  <a:schemeClr val="bg1"/>
                </a:solidFill>
              </a:rPr>
              <a:t>value_counts</a:t>
            </a:r>
            <a:r>
              <a:rPr lang="en-US" sz="2600" dirty="0">
                <a:solidFill>
                  <a:schemeClr val="bg1"/>
                </a:solidFill>
              </a:rPr>
              <a:t> to create a table of all the ID #’s and counts of how many times they appear in the data. We grab the ID #’s using index because the </a:t>
            </a:r>
            <a:r>
              <a:rPr lang="en-US" sz="2600" dirty="0" err="1">
                <a:solidFill>
                  <a:schemeClr val="bg1"/>
                </a:solidFill>
              </a:rPr>
              <a:t>iD</a:t>
            </a:r>
            <a:r>
              <a:rPr lang="en-US" sz="2600" dirty="0">
                <a:solidFill>
                  <a:schemeClr val="bg1"/>
                </a:solidFill>
              </a:rPr>
              <a:t> #’s are the indices of the value count table. Then I find all ID #’s that have counts &gt;1. </a:t>
            </a:r>
          </a:p>
          <a:p>
            <a:pPr marL="2103120" lvl="1" indent="-457200">
              <a:lnSpc>
                <a:spcPct val="100000"/>
              </a:lnSpc>
              <a:spcBef>
                <a:spcPts val="0"/>
              </a:spcBef>
            </a:pPr>
            <a:r>
              <a:rPr lang="en-US" sz="2600" dirty="0">
                <a:solidFill>
                  <a:schemeClr val="bg1"/>
                </a:solidFill>
              </a:rPr>
              <a:t>We create a new column that is a </a:t>
            </a:r>
            <a:r>
              <a:rPr lang="en-US" sz="2600" dirty="0" err="1">
                <a:solidFill>
                  <a:schemeClr val="bg1"/>
                </a:solidFill>
              </a:rPr>
              <a:t>boolean</a:t>
            </a:r>
            <a:r>
              <a:rPr lang="en-US" sz="2600" dirty="0">
                <a:solidFill>
                  <a:schemeClr val="bg1"/>
                </a:solidFill>
              </a:rPr>
              <a:t>. If the ID repeats, then we give a 0, otherwise we get a 1. Again, this is because there are much more unique ID’s and we want the data to have more 1’s than 0’s.</a:t>
            </a:r>
          </a:p>
          <a:p>
            <a:pPr marL="2103120" lvl="1" indent="-457200">
              <a:lnSpc>
                <a:spcPct val="100000"/>
              </a:lnSpc>
              <a:spcBef>
                <a:spcPts val="0"/>
              </a:spcBef>
            </a:pPr>
            <a:r>
              <a:rPr lang="en-US" sz="2600" dirty="0">
                <a:solidFill>
                  <a:schemeClr val="bg1"/>
                </a:solidFill>
              </a:rPr>
              <a:t>We drop the ID# and original name variable. We add this new </a:t>
            </a:r>
            <a:r>
              <a:rPr lang="en-US" sz="2600" dirty="0" err="1">
                <a:solidFill>
                  <a:schemeClr val="bg1"/>
                </a:solidFill>
              </a:rPr>
              <a:t>boolean</a:t>
            </a:r>
            <a:r>
              <a:rPr lang="en-US" sz="2600" dirty="0">
                <a:solidFill>
                  <a:schemeClr val="bg1"/>
                </a:solidFill>
              </a:rPr>
              <a:t> variable that looks at unique ID #’s and we have completed converting the name variables! These variables are called </a:t>
            </a:r>
            <a:r>
              <a:rPr lang="en-US" sz="2600" dirty="0" err="1">
                <a:solidFill>
                  <a:schemeClr val="bg1"/>
                </a:solidFill>
              </a:rPr>
              <a:t>NO_ID_unique</a:t>
            </a:r>
            <a:r>
              <a:rPr lang="en-US" sz="2600" dirty="0">
                <a:solidFill>
                  <a:schemeClr val="bg1"/>
                </a:solidFill>
              </a:rPr>
              <a:t> (NO = Name </a:t>
            </a:r>
            <a:r>
              <a:rPr lang="en-US" sz="2600" dirty="0" err="1">
                <a:solidFill>
                  <a:schemeClr val="bg1"/>
                </a:solidFill>
              </a:rPr>
              <a:t>Orig</a:t>
            </a:r>
            <a:r>
              <a:rPr lang="en-US" sz="2600" dirty="0">
                <a:solidFill>
                  <a:schemeClr val="bg1"/>
                </a:solidFill>
              </a:rPr>
              <a:t>) and </a:t>
            </a:r>
            <a:r>
              <a:rPr lang="en-US" sz="2600" dirty="0" err="1">
                <a:solidFill>
                  <a:schemeClr val="bg1"/>
                </a:solidFill>
              </a:rPr>
              <a:t>ND_ID_unique</a:t>
            </a:r>
            <a:r>
              <a:rPr lang="en-US" sz="2600" dirty="0">
                <a:solidFill>
                  <a:schemeClr val="bg1"/>
                </a:solidFill>
              </a:rPr>
              <a:t> (ND = Name </a:t>
            </a:r>
            <a:r>
              <a:rPr lang="en-US" sz="2600" dirty="0" err="1">
                <a:solidFill>
                  <a:schemeClr val="bg1"/>
                </a:solidFill>
              </a:rPr>
              <a:t>Dest</a:t>
            </a:r>
            <a:r>
              <a:rPr lang="en-US" sz="2600" dirty="0">
                <a:solidFill>
                  <a:schemeClr val="bg1"/>
                </a:solidFill>
              </a:rPr>
              <a:t>).</a:t>
            </a:r>
          </a:p>
          <a:p>
            <a:pPr marL="274320" indent="-457200">
              <a:lnSpc>
                <a:spcPct val="100000"/>
              </a:lnSpc>
              <a:spcBef>
                <a:spcPts val="0"/>
              </a:spcBef>
            </a:pPr>
            <a:r>
              <a:rPr lang="en-US" sz="3000" dirty="0">
                <a:solidFill>
                  <a:schemeClr val="bg1"/>
                </a:solidFill>
              </a:rPr>
              <a:t>For each of these categorical variables, I dropped the original columns are creating the new transformed columns </a:t>
            </a:r>
          </a:p>
        </p:txBody>
      </p:sp>
      <p:sp>
        <p:nvSpPr>
          <p:cNvPr id="24" name="TextBox 23">
            <a:extLst>
              <a:ext uri="{FF2B5EF4-FFF2-40B4-BE49-F238E27FC236}">
                <a16:creationId xmlns:a16="http://schemas.microsoft.com/office/drawing/2014/main" id="{008B6184-B99D-3CF9-6CBA-1470DD4EC130}"/>
              </a:ext>
            </a:extLst>
          </p:cNvPr>
          <p:cNvSpPr txBox="1"/>
          <p:nvPr/>
        </p:nvSpPr>
        <p:spPr>
          <a:xfrm>
            <a:off x="19233084" y="17670949"/>
            <a:ext cx="16198254" cy="6340197"/>
          </a:xfrm>
          <a:prstGeom prst="rect">
            <a:avLst/>
          </a:prstGeom>
          <a:noFill/>
          <a:ln w="38100">
            <a:solidFill>
              <a:schemeClr val="bg1"/>
            </a:solidFill>
          </a:ln>
        </p:spPr>
        <p:txBody>
          <a:bodyPr wrap="square" rtlCol="0">
            <a:spAutoFit/>
          </a:bodyPr>
          <a:lstStyle/>
          <a:p>
            <a:pPr algn="ctr"/>
            <a:r>
              <a:rPr lang="en-US" sz="2600" b="1" u="sng" dirty="0">
                <a:solidFill>
                  <a:schemeClr val="bg1"/>
                </a:solidFill>
              </a:rPr>
              <a:t>FUNCTIONS EXPLAINED</a:t>
            </a:r>
          </a:p>
          <a:p>
            <a:pPr marL="285750" indent="-285750">
              <a:buFont typeface="Arial" panose="020B0604020202020204" pitchFamily="34" charset="0"/>
              <a:buChar char="•"/>
            </a:pPr>
            <a:r>
              <a:rPr lang="en-US" sz="2000" b="1" i="1" dirty="0" err="1">
                <a:solidFill>
                  <a:schemeClr val="bg1"/>
                </a:solidFill>
              </a:rPr>
              <a:t>diagnostic_plots</a:t>
            </a:r>
            <a:endParaRPr lang="en-US" sz="2000" b="1" i="1" dirty="0">
              <a:solidFill>
                <a:schemeClr val="bg1"/>
              </a:solidFill>
            </a:endParaRPr>
          </a:p>
          <a:p>
            <a:pPr marL="742950" lvl="1" indent="-285750">
              <a:buFont typeface="Arial" panose="020B0604020202020204" pitchFamily="34" charset="0"/>
              <a:buChar char="•"/>
            </a:pPr>
            <a:r>
              <a:rPr lang="en-US" sz="2000" dirty="0">
                <a:solidFill>
                  <a:schemeClr val="bg1"/>
                </a:solidFill>
              </a:rPr>
              <a:t>Inputs: </a:t>
            </a:r>
            <a:r>
              <a:rPr lang="en-US" sz="2000" dirty="0" err="1">
                <a:solidFill>
                  <a:schemeClr val="bg1"/>
                </a:solidFill>
              </a:rPr>
              <a:t>df</a:t>
            </a:r>
            <a:r>
              <a:rPr lang="en-US" sz="2000" dirty="0">
                <a:solidFill>
                  <a:schemeClr val="bg1"/>
                </a:solidFill>
              </a:rPr>
              <a:t>, var, trans</a:t>
            </a:r>
          </a:p>
          <a:p>
            <a:pPr marL="1200150" lvl="2" indent="-285750">
              <a:buFont typeface="Arial" panose="020B0604020202020204" pitchFamily="34" charset="0"/>
              <a:buChar char="•"/>
            </a:pPr>
            <a:r>
              <a:rPr lang="en-US" sz="2000" dirty="0" err="1">
                <a:solidFill>
                  <a:schemeClr val="bg1"/>
                </a:solidFill>
              </a:rPr>
              <a:t>df</a:t>
            </a:r>
            <a:r>
              <a:rPr lang="en-US" sz="2000" dirty="0">
                <a:solidFill>
                  <a:schemeClr val="bg1"/>
                </a:solidFill>
              </a:rPr>
              <a:t> is the </a:t>
            </a:r>
            <a:r>
              <a:rPr lang="en-US" sz="2000" dirty="0" err="1">
                <a:solidFill>
                  <a:schemeClr val="bg1"/>
                </a:solidFill>
              </a:rPr>
              <a:t>dataframe</a:t>
            </a:r>
            <a:r>
              <a:rPr lang="en-US" sz="2000" dirty="0">
                <a:solidFill>
                  <a:schemeClr val="bg1"/>
                </a:solidFill>
              </a:rPr>
              <a:t> with the data, var is the variable that we want to look at, and trans is the type of transformation we are doing on the data (normal, robust, or standard)</a:t>
            </a:r>
          </a:p>
          <a:p>
            <a:pPr marL="742950" lvl="1" indent="-285750">
              <a:buFont typeface="Arial" panose="020B0604020202020204" pitchFamily="34" charset="0"/>
              <a:buChar char="•"/>
            </a:pPr>
            <a:r>
              <a:rPr lang="en-US" sz="2000" dirty="0">
                <a:solidFill>
                  <a:schemeClr val="bg1"/>
                </a:solidFill>
              </a:rPr>
              <a:t>First we figure out the type of transformation we are doing on the data. For a normal transform, we can do a standard </a:t>
            </a:r>
            <a:r>
              <a:rPr lang="en-US" sz="2000" dirty="0" err="1">
                <a:solidFill>
                  <a:schemeClr val="bg1"/>
                </a:solidFill>
              </a:rPr>
              <a:t>normal.fit_transform</a:t>
            </a:r>
            <a:r>
              <a:rPr lang="en-US" sz="2000" dirty="0">
                <a:solidFill>
                  <a:schemeClr val="bg1"/>
                </a:solidFill>
              </a:rPr>
              <a:t>. For standard and robust, we have to rearrange the data with </a:t>
            </a:r>
            <a:r>
              <a:rPr lang="en-US" sz="2000" dirty="0" err="1">
                <a:solidFill>
                  <a:schemeClr val="bg1"/>
                </a:solidFill>
              </a:rPr>
              <a:t>to_numpy</a:t>
            </a:r>
            <a:r>
              <a:rPr lang="en-US" sz="2000" dirty="0">
                <a:solidFill>
                  <a:schemeClr val="bg1"/>
                </a:solidFill>
              </a:rPr>
              <a:t> and reshape in order for </a:t>
            </a:r>
            <a:r>
              <a:rPr lang="en-US" sz="2000" dirty="0" err="1">
                <a:solidFill>
                  <a:schemeClr val="bg1"/>
                </a:solidFill>
              </a:rPr>
              <a:t>fit_transform</a:t>
            </a:r>
            <a:r>
              <a:rPr lang="en-US" sz="2000" dirty="0">
                <a:solidFill>
                  <a:schemeClr val="bg1"/>
                </a:solidFill>
              </a:rPr>
              <a:t> to take the data.</a:t>
            </a:r>
          </a:p>
          <a:p>
            <a:pPr marL="742950" lvl="1" indent="-285750">
              <a:buFont typeface="Arial" panose="020B0604020202020204" pitchFamily="34" charset="0"/>
              <a:buChar char="•"/>
            </a:pPr>
            <a:r>
              <a:rPr lang="en-US" sz="2000" dirty="0">
                <a:solidFill>
                  <a:schemeClr val="bg1"/>
                </a:solidFill>
              </a:rPr>
              <a:t>Then we convert the transformed variable into a </a:t>
            </a:r>
            <a:r>
              <a:rPr lang="en-US" sz="2000" dirty="0" err="1">
                <a:solidFill>
                  <a:schemeClr val="bg1"/>
                </a:solidFill>
              </a:rPr>
              <a:t>pd.Series</a:t>
            </a:r>
            <a:r>
              <a:rPr lang="en-US" sz="2000" dirty="0">
                <a:solidFill>
                  <a:schemeClr val="bg1"/>
                </a:solidFill>
              </a:rPr>
              <a:t> so we can create the histogram. The next line essentially turns this series of nested lists into a clean list of values that we can graph.</a:t>
            </a:r>
          </a:p>
          <a:p>
            <a:pPr marL="742950" lvl="1" indent="-285750">
              <a:buFont typeface="Arial" panose="020B0604020202020204" pitchFamily="34" charset="0"/>
              <a:buChar char="•"/>
            </a:pPr>
            <a:r>
              <a:rPr lang="en-US" sz="2000" dirty="0">
                <a:solidFill>
                  <a:schemeClr val="bg1"/>
                </a:solidFill>
              </a:rPr>
              <a:t>Then we plot the four plots in a 2x2 grid. First two graphs on top are the histogram and probability plot of the regular variable. The bottom two graphs are the histogram and probability plot of the transformed variable.</a:t>
            </a:r>
          </a:p>
          <a:p>
            <a:pPr marL="285750" indent="-285750">
              <a:buFont typeface="Arial" panose="020B0604020202020204" pitchFamily="34" charset="0"/>
              <a:buChar char="•"/>
            </a:pPr>
            <a:r>
              <a:rPr lang="en-US" sz="2000" b="1" i="1" dirty="0" err="1">
                <a:solidFill>
                  <a:schemeClr val="bg1"/>
                </a:solidFill>
              </a:rPr>
              <a:t>dp_root</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Inputs: </a:t>
            </a:r>
            <a:r>
              <a:rPr lang="en-US" sz="2000" dirty="0" err="1">
                <a:solidFill>
                  <a:schemeClr val="bg1"/>
                </a:solidFill>
              </a:rPr>
              <a:t>df</a:t>
            </a:r>
            <a:r>
              <a:rPr lang="en-US" sz="2000" dirty="0">
                <a:solidFill>
                  <a:schemeClr val="bg1"/>
                </a:solidFill>
              </a:rPr>
              <a:t>, var, root</a:t>
            </a:r>
          </a:p>
          <a:p>
            <a:pPr marL="1200150" lvl="2" indent="-285750">
              <a:buFont typeface="Arial" panose="020B0604020202020204" pitchFamily="34" charset="0"/>
              <a:buChar char="•"/>
            </a:pPr>
            <a:r>
              <a:rPr lang="en-US" sz="2000" dirty="0" err="1">
                <a:solidFill>
                  <a:schemeClr val="bg1"/>
                </a:solidFill>
              </a:rPr>
              <a:t>df</a:t>
            </a:r>
            <a:r>
              <a:rPr lang="en-US" sz="2000" dirty="0">
                <a:solidFill>
                  <a:schemeClr val="bg1"/>
                </a:solidFill>
              </a:rPr>
              <a:t> is the </a:t>
            </a:r>
            <a:r>
              <a:rPr lang="en-US" sz="2000" dirty="0" err="1">
                <a:solidFill>
                  <a:schemeClr val="bg1"/>
                </a:solidFill>
              </a:rPr>
              <a:t>dataframe</a:t>
            </a:r>
            <a:r>
              <a:rPr lang="en-US" sz="2000" dirty="0">
                <a:solidFill>
                  <a:schemeClr val="bg1"/>
                </a:solidFill>
              </a:rPr>
              <a:t> with the data, var is the variable that we want to look at, and root is the type of root transformation we are doing on the data.</a:t>
            </a:r>
          </a:p>
          <a:p>
            <a:pPr marL="742950" lvl="1" indent="-285750">
              <a:buFont typeface="Arial" panose="020B0604020202020204" pitchFamily="34" charset="0"/>
              <a:buChar char="•"/>
            </a:pPr>
            <a:r>
              <a:rPr lang="en-US" sz="2000" dirty="0">
                <a:solidFill>
                  <a:schemeClr val="bg1"/>
                </a:solidFill>
              </a:rPr>
              <a:t>First we transform the numerical data by the root we give to the function.</a:t>
            </a:r>
          </a:p>
          <a:p>
            <a:pPr marL="742950" lvl="1" indent="-285750">
              <a:buFont typeface="Arial" panose="020B0604020202020204" pitchFamily="34" charset="0"/>
              <a:buChar char="•"/>
            </a:pPr>
            <a:r>
              <a:rPr lang="en-US" sz="2000" dirty="0">
                <a:solidFill>
                  <a:schemeClr val="bg1"/>
                </a:solidFill>
              </a:rPr>
              <a:t>Then we do a similar 2x2 grid plot that we did above. The regular data histogram and probability plot are at the top, and the transformed data histogram and probability plot are at the bottom.</a:t>
            </a:r>
          </a:p>
          <a:p>
            <a:pPr marL="285750" indent="-285750">
              <a:buFont typeface="Arial" panose="020B0604020202020204" pitchFamily="34" charset="0"/>
              <a:buChar char="•"/>
            </a:pPr>
            <a:r>
              <a:rPr lang="en-US" sz="2000" dirty="0">
                <a:solidFill>
                  <a:schemeClr val="bg1"/>
                </a:solidFill>
              </a:rPr>
              <a:t>I did not use the other two functions because they did not work. They did not work because of the 0’s in the data. We could have used them if we handled the 0’s by setting them to other values or removing them completely. </a:t>
            </a:r>
          </a:p>
        </p:txBody>
      </p:sp>
      <p:grpSp>
        <p:nvGrpSpPr>
          <p:cNvPr id="28" name="Group 27">
            <a:extLst>
              <a:ext uri="{FF2B5EF4-FFF2-40B4-BE49-F238E27FC236}">
                <a16:creationId xmlns:a16="http://schemas.microsoft.com/office/drawing/2014/main" id="{5F79360B-A5D0-F228-5A70-1F40A1C5CD95}"/>
              </a:ext>
            </a:extLst>
          </p:cNvPr>
          <p:cNvGrpSpPr/>
          <p:nvPr/>
        </p:nvGrpSpPr>
        <p:grpSpPr>
          <a:xfrm>
            <a:off x="1447732" y="17743396"/>
            <a:ext cx="17838275" cy="7637028"/>
            <a:chOff x="1763201" y="19968436"/>
            <a:chExt cx="17838275" cy="7637028"/>
          </a:xfrm>
        </p:grpSpPr>
        <p:pic>
          <p:nvPicPr>
            <p:cNvPr id="10" name="Picture 9" descr="A screenshot of a graph&#10;&#10;Description automatically generated">
              <a:extLst>
                <a:ext uri="{FF2B5EF4-FFF2-40B4-BE49-F238E27FC236}">
                  <a16:creationId xmlns:a16="http://schemas.microsoft.com/office/drawing/2014/main" id="{32DB17BF-215F-1F8C-4C91-1B39A24C8470}"/>
                </a:ext>
              </a:extLst>
            </p:cNvPr>
            <p:cNvPicPr>
              <a:picLocks noChangeAspect="1"/>
            </p:cNvPicPr>
            <p:nvPr/>
          </p:nvPicPr>
          <p:blipFill>
            <a:blip r:embed="rId6"/>
            <a:stretch>
              <a:fillRect/>
            </a:stretch>
          </p:blipFill>
          <p:spPr>
            <a:xfrm>
              <a:off x="1763201" y="20755395"/>
              <a:ext cx="4642237" cy="2613656"/>
            </a:xfrm>
            <a:prstGeom prst="rect">
              <a:avLst/>
            </a:prstGeom>
            <a:ln w="38100">
              <a:solidFill>
                <a:schemeClr val="tx1"/>
              </a:solidFill>
            </a:ln>
          </p:spPr>
        </p:pic>
        <p:pic>
          <p:nvPicPr>
            <p:cNvPr id="12" name="Picture 11" descr="A graph of a number of graphs&#10;&#10;Description automatically generated">
              <a:extLst>
                <a:ext uri="{FF2B5EF4-FFF2-40B4-BE49-F238E27FC236}">
                  <a16:creationId xmlns:a16="http://schemas.microsoft.com/office/drawing/2014/main" id="{D3F76482-3407-090D-B9AC-AA8A18E097FE}"/>
                </a:ext>
              </a:extLst>
            </p:cNvPr>
            <p:cNvPicPr>
              <a:picLocks noChangeAspect="1"/>
            </p:cNvPicPr>
            <p:nvPr/>
          </p:nvPicPr>
          <p:blipFill>
            <a:blip r:embed="rId7"/>
            <a:stretch>
              <a:fillRect/>
            </a:stretch>
          </p:blipFill>
          <p:spPr>
            <a:xfrm>
              <a:off x="8055429" y="20755394"/>
              <a:ext cx="4678349" cy="2613657"/>
            </a:xfrm>
            <a:prstGeom prst="rect">
              <a:avLst/>
            </a:prstGeom>
            <a:ln w="38100">
              <a:solidFill>
                <a:schemeClr val="tx1"/>
              </a:solidFill>
            </a:ln>
          </p:spPr>
        </p:pic>
        <p:sp>
          <p:nvSpPr>
            <p:cNvPr id="13" name="TextBox 12">
              <a:extLst>
                <a:ext uri="{FF2B5EF4-FFF2-40B4-BE49-F238E27FC236}">
                  <a16:creationId xmlns:a16="http://schemas.microsoft.com/office/drawing/2014/main" id="{036A9914-8C01-5659-2D4A-B591D455F59D}"/>
                </a:ext>
              </a:extLst>
            </p:cNvPr>
            <p:cNvSpPr txBox="1"/>
            <p:nvPr/>
          </p:nvSpPr>
          <p:spPr>
            <a:xfrm>
              <a:off x="8831811" y="19968436"/>
              <a:ext cx="3718560" cy="630942"/>
            </a:xfrm>
            <a:prstGeom prst="rect">
              <a:avLst/>
            </a:prstGeom>
            <a:noFill/>
          </p:spPr>
          <p:txBody>
            <a:bodyPr wrap="square" rtlCol="0">
              <a:spAutoFit/>
            </a:bodyPr>
            <a:lstStyle/>
            <a:p>
              <a:r>
                <a:rPr lang="en-US" sz="3500" b="1" u="sng" dirty="0">
                  <a:solidFill>
                    <a:schemeClr val="bg1"/>
                  </a:solidFill>
                </a:rPr>
                <a:t>STANDARDIZED</a:t>
              </a:r>
            </a:p>
          </p:txBody>
        </p:sp>
        <p:sp>
          <p:nvSpPr>
            <p:cNvPr id="14" name="TextBox 13">
              <a:extLst>
                <a:ext uri="{FF2B5EF4-FFF2-40B4-BE49-F238E27FC236}">
                  <a16:creationId xmlns:a16="http://schemas.microsoft.com/office/drawing/2014/main" id="{659BB347-1199-CF46-8EA5-1E8831F236F4}"/>
                </a:ext>
              </a:extLst>
            </p:cNvPr>
            <p:cNvSpPr txBox="1"/>
            <p:nvPr/>
          </p:nvSpPr>
          <p:spPr>
            <a:xfrm>
              <a:off x="2686878" y="19968436"/>
              <a:ext cx="3718560" cy="630942"/>
            </a:xfrm>
            <a:prstGeom prst="rect">
              <a:avLst/>
            </a:prstGeom>
            <a:noFill/>
          </p:spPr>
          <p:txBody>
            <a:bodyPr wrap="square" rtlCol="0">
              <a:spAutoFit/>
            </a:bodyPr>
            <a:lstStyle/>
            <a:p>
              <a:r>
                <a:rPr lang="en-US" sz="3500" b="1" u="sng" dirty="0">
                  <a:solidFill>
                    <a:schemeClr val="bg1"/>
                  </a:solidFill>
                </a:rPr>
                <a:t>NORMALIZED</a:t>
              </a:r>
            </a:p>
          </p:txBody>
        </p:sp>
        <p:pic>
          <p:nvPicPr>
            <p:cNvPr id="16" name="Picture 15" descr="A graph of a number of graphs&#10;&#10;Description automatically generated">
              <a:extLst>
                <a:ext uri="{FF2B5EF4-FFF2-40B4-BE49-F238E27FC236}">
                  <a16:creationId xmlns:a16="http://schemas.microsoft.com/office/drawing/2014/main" id="{755203A8-2AD1-4657-DE1D-F044AA5AE800}"/>
                </a:ext>
              </a:extLst>
            </p:cNvPr>
            <p:cNvPicPr>
              <a:picLocks noChangeAspect="1"/>
            </p:cNvPicPr>
            <p:nvPr/>
          </p:nvPicPr>
          <p:blipFill>
            <a:blip r:embed="rId8"/>
            <a:stretch>
              <a:fillRect/>
            </a:stretch>
          </p:blipFill>
          <p:spPr>
            <a:xfrm>
              <a:off x="14383769" y="20725201"/>
              <a:ext cx="4678350" cy="2674041"/>
            </a:xfrm>
            <a:prstGeom prst="rect">
              <a:avLst/>
            </a:prstGeom>
            <a:ln w="38100">
              <a:solidFill>
                <a:schemeClr val="tx1"/>
              </a:solidFill>
            </a:ln>
          </p:spPr>
        </p:pic>
        <p:sp>
          <p:nvSpPr>
            <p:cNvPr id="17" name="TextBox 16">
              <a:extLst>
                <a:ext uri="{FF2B5EF4-FFF2-40B4-BE49-F238E27FC236}">
                  <a16:creationId xmlns:a16="http://schemas.microsoft.com/office/drawing/2014/main" id="{C1EF05DF-3737-4C2C-12A4-F4DE304307AC}"/>
                </a:ext>
              </a:extLst>
            </p:cNvPr>
            <p:cNvSpPr txBox="1"/>
            <p:nvPr/>
          </p:nvSpPr>
          <p:spPr>
            <a:xfrm>
              <a:off x="15163181" y="19968436"/>
              <a:ext cx="3718560" cy="630942"/>
            </a:xfrm>
            <a:prstGeom prst="rect">
              <a:avLst/>
            </a:prstGeom>
            <a:noFill/>
          </p:spPr>
          <p:txBody>
            <a:bodyPr wrap="square" rtlCol="0">
              <a:spAutoFit/>
            </a:bodyPr>
            <a:lstStyle/>
            <a:p>
              <a:r>
                <a:rPr lang="en-US" sz="3500" b="1" u="sng" dirty="0">
                  <a:solidFill>
                    <a:schemeClr val="bg1"/>
                  </a:solidFill>
                </a:rPr>
                <a:t>ROBUST SCALER</a:t>
              </a:r>
            </a:p>
          </p:txBody>
        </p:sp>
        <p:pic>
          <p:nvPicPr>
            <p:cNvPr id="19" name="Picture 18" descr="A graph of a graph of a number of graphs&#10;&#10;Description automatically generated">
              <a:extLst>
                <a:ext uri="{FF2B5EF4-FFF2-40B4-BE49-F238E27FC236}">
                  <a16:creationId xmlns:a16="http://schemas.microsoft.com/office/drawing/2014/main" id="{8BCB02F3-0F99-535E-314A-7643FBBAA30F}"/>
                </a:ext>
              </a:extLst>
            </p:cNvPr>
            <p:cNvPicPr>
              <a:picLocks noChangeAspect="1"/>
            </p:cNvPicPr>
            <p:nvPr/>
          </p:nvPicPr>
          <p:blipFill>
            <a:blip r:embed="rId9"/>
            <a:stretch>
              <a:fillRect/>
            </a:stretch>
          </p:blipFill>
          <p:spPr>
            <a:xfrm>
              <a:off x="1763201" y="24893554"/>
              <a:ext cx="4642237" cy="2685264"/>
            </a:xfrm>
            <a:prstGeom prst="rect">
              <a:avLst/>
            </a:prstGeom>
            <a:ln w="38100">
              <a:solidFill>
                <a:schemeClr val="tx1"/>
              </a:solidFill>
            </a:ln>
          </p:spPr>
        </p:pic>
        <p:sp>
          <p:nvSpPr>
            <p:cNvPr id="20" name="TextBox 19">
              <a:extLst>
                <a:ext uri="{FF2B5EF4-FFF2-40B4-BE49-F238E27FC236}">
                  <a16:creationId xmlns:a16="http://schemas.microsoft.com/office/drawing/2014/main" id="{88A8986D-7D40-0A0C-B590-9F7CDE343583}"/>
                </a:ext>
              </a:extLst>
            </p:cNvPr>
            <p:cNvSpPr txBox="1"/>
            <p:nvPr/>
          </p:nvSpPr>
          <p:spPr>
            <a:xfrm>
              <a:off x="2651192" y="24182796"/>
              <a:ext cx="3718560" cy="630942"/>
            </a:xfrm>
            <a:prstGeom prst="rect">
              <a:avLst/>
            </a:prstGeom>
            <a:noFill/>
          </p:spPr>
          <p:txBody>
            <a:bodyPr wrap="square" rtlCol="0">
              <a:spAutoFit/>
            </a:bodyPr>
            <a:lstStyle/>
            <a:p>
              <a:r>
                <a:rPr lang="en-US" sz="3500" b="1" u="sng" dirty="0">
                  <a:solidFill>
                    <a:schemeClr val="bg1"/>
                  </a:solidFill>
                </a:rPr>
                <a:t>SQUARE ROOT</a:t>
              </a:r>
            </a:p>
          </p:txBody>
        </p:sp>
        <p:pic>
          <p:nvPicPr>
            <p:cNvPr id="22" name="Picture 21" descr="A graph of a graph&#10;&#10;Description automatically generated">
              <a:extLst>
                <a:ext uri="{FF2B5EF4-FFF2-40B4-BE49-F238E27FC236}">
                  <a16:creationId xmlns:a16="http://schemas.microsoft.com/office/drawing/2014/main" id="{F54B887B-8BB9-A601-3C42-374F585B8502}"/>
                </a:ext>
              </a:extLst>
            </p:cNvPr>
            <p:cNvPicPr>
              <a:picLocks noChangeAspect="1"/>
            </p:cNvPicPr>
            <p:nvPr/>
          </p:nvPicPr>
          <p:blipFill>
            <a:blip r:embed="rId10"/>
            <a:stretch>
              <a:fillRect/>
            </a:stretch>
          </p:blipFill>
          <p:spPr>
            <a:xfrm>
              <a:off x="7998875" y="24897092"/>
              <a:ext cx="4642237" cy="2686042"/>
            </a:xfrm>
            <a:prstGeom prst="rect">
              <a:avLst/>
            </a:prstGeom>
            <a:ln w="38100">
              <a:solidFill>
                <a:schemeClr val="tx1"/>
              </a:solidFill>
            </a:ln>
          </p:spPr>
        </p:pic>
        <p:sp>
          <p:nvSpPr>
            <p:cNvPr id="23" name="TextBox 22">
              <a:extLst>
                <a:ext uri="{FF2B5EF4-FFF2-40B4-BE49-F238E27FC236}">
                  <a16:creationId xmlns:a16="http://schemas.microsoft.com/office/drawing/2014/main" id="{31054E8D-4BAB-14AD-CE4F-4C24CB8DA725}"/>
                </a:ext>
              </a:extLst>
            </p:cNvPr>
            <p:cNvSpPr txBox="1"/>
            <p:nvPr/>
          </p:nvSpPr>
          <p:spPr>
            <a:xfrm>
              <a:off x="9183480" y="24182796"/>
              <a:ext cx="2812248" cy="630942"/>
            </a:xfrm>
            <a:prstGeom prst="rect">
              <a:avLst/>
            </a:prstGeom>
            <a:noFill/>
          </p:spPr>
          <p:txBody>
            <a:bodyPr wrap="square" rtlCol="0">
              <a:spAutoFit/>
            </a:bodyPr>
            <a:lstStyle/>
            <a:p>
              <a:r>
                <a:rPr lang="en-US" sz="3500" b="1" u="sng" dirty="0">
                  <a:solidFill>
                    <a:srgbClr val="FF9830"/>
                  </a:solidFill>
                </a:rPr>
                <a:t>FOUR ROOT</a:t>
              </a:r>
            </a:p>
          </p:txBody>
        </p:sp>
        <p:pic>
          <p:nvPicPr>
            <p:cNvPr id="26" name="Picture 25" descr="A graph of a graph&#10;&#10;Description automatically generated">
              <a:extLst>
                <a:ext uri="{FF2B5EF4-FFF2-40B4-BE49-F238E27FC236}">
                  <a16:creationId xmlns:a16="http://schemas.microsoft.com/office/drawing/2014/main" id="{CECF12AA-0429-9A4F-B4AA-EF628901977F}"/>
                </a:ext>
              </a:extLst>
            </p:cNvPr>
            <p:cNvPicPr>
              <a:picLocks noChangeAspect="1"/>
            </p:cNvPicPr>
            <p:nvPr/>
          </p:nvPicPr>
          <p:blipFill>
            <a:blip r:embed="rId11"/>
            <a:stretch>
              <a:fillRect/>
            </a:stretch>
          </p:blipFill>
          <p:spPr>
            <a:xfrm>
              <a:off x="14383769" y="24893954"/>
              <a:ext cx="4678350" cy="2711510"/>
            </a:xfrm>
            <a:prstGeom prst="rect">
              <a:avLst/>
            </a:prstGeom>
            <a:ln w="38100">
              <a:solidFill>
                <a:schemeClr val="tx1"/>
              </a:solidFill>
            </a:ln>
          </p:spPr>
        </p:pic>
        <p:sp>
          <p:nvSpPr>
            <p:cNvPr id="27" name="TextBox 26">
              <a:extLst>
                <a:ext uri="{FF2B5EF4-FFF2-40B4-BE49-F238E27FC236}">
                  <a16:creationId xmlns:a16="http://schemas.microsoft.com/office/drawing/2014/main" id="{8C06E3C8-50CC-1ED4-06FE-E3AF5B3E5201}"/>
                </a:ext>
              </a:extLst>
            </p:cNvPr>
            <p:cNvSpPr txBox="1"/>
            <p:nvPr/>
          </p:nvSpPr>
          <p:spPr>
            <a:xfrm>
              <a:off x="15882916" y="24211919"/>
              <a:ext cx="3718560" cy="630942"/>
            </a:xfrm>
            <a:prstGeom prst="rect">
              <a:avLst/>
            </a:prstGeom>
            <a:noFill/>
          </p:spPr>
          <p:txBody>
            <a:bodyPr wrap="square" rtlCol="0">
              <a:spAutoFit/>
            </a:bodyPr>
            <a:lstStyle/>
            <a:p>
              <a:r>
                <a:rPr lang="en-US" sz="3500" b="1" u="sng" dirty="0">
                  <a:solidFill>
                    <a:schemeClr val="bg1"/>
                  </a:solidFill>
                </a:rPr>
                <a:t>SIX ROOT</a:t>
              </a:r>
            </a:p>
          </p:txBody>
        </p:sp>
      </p:grpSp>
      <p:grpSp>
        <p:nvGrpSpPr>
          <p:cNvPr id="34" name="Group 33">
            <a:extLst>
              <a:ext uri="{FF2B5EF4-FFF2-40B4-BE49-F238E27FC236}">
                <a16:creationId xmlns:a16="http://schemas.microsoft.com/office/drawing/2014/main" id="{2CB5D0B8-127F-D513-3168-DCC4302B04E5}"/>
              </a:ext>
            </a:extLst>
          </p:cNvPr>
          <p:cNvGrpSpPr/>
          <p:nvPr/>
        </p:nvGrpSpPr>
        <p:grpSpPr>
          <a:xfrm>
            <a:off x="23766972" y="24011146"/>
            <a:ext cx="7544659" cy="2069752"/>
            <a:chOff x="27200412" y="27791918"/>
            <a:chExt cx="7544659" cy="2069752"/>
          </a:xfrm>
        </p:grpSpPr>
        <p:pic>
          <p:nvPicPr>
            <p:cNvPr id="30" name="Picture 29" descr="A graph of a graph&#10;&#10;Description automatically generated">
              <a:extLst>
                <a:ext uri="{FF2B5EF4-FFF2-40B4-BE49-F238E27FC236}">
                  <a16:creationId xmlns:a16="http://schemas.microsoft.com/office/drawing/2014/main" id="{61983B80-7FE5-2979-8E4B-5F3BB592C9A5}"/>
                </a:ext>
              </a:extLst>
            </p:cNvPr>
            <p:cNvPicPr>
              <a:picLocks noChangeAspect="1"/>
            </p:cNvPicPr>
            <p:nvPr/>
          </p:nvPicPr>
          <p:blipFill rotWithShape="1">
            <a:blip r:embed="rId12"/>
            <a:srcRect l="49768" t="52907"/>
            <a:stretch/>
          </p:blipFill>
          <p:spPr>
            <a:xfrm>
              <a:off x="28266630" y="28470664"/>
              <a:ext cx="2560320" cy="1391006"/>
            </a:xfrm>
            <a:prstGeom prst="rect">
              <a:avLst/>
            </a:prstGeom>
          </p:spPr>
        </p:pic>
        <p:pic>
          <p:nvPicPr>
            <p:cNvPr id="32" name="Picture 31" descr="A graph of a number of graphs&#10;&#10;Description automatically generated">
              <a:extLst>
                <a:ext uri="{FF2B5EF4-FFF2-40B4-BE49-F238E27FC236}">
                  <a16:creationId xmlns:a16="http://schemas.microsoft.com/office/drawing/2014/main" id="{6DEC52CB-50C7-724E-D86A-57B154545C3A}"/>
                </a:ext>
              </a:extLst>
            </p:cNvPr>
            <p:cNvPicPr>
              <a:picLocks noChangeAspect="1"/>
            </p:cNvPicPr>
            <p:nvPr/>
          </p:nvPicPr>
          <p:blipFill rotWithShape="1">
            <a:blip r:embed="rId13"/>
            <a:srcRect l="49049" t="52907"/>
            <a:stretch/>
          </p:blipFill>
          <p:spPr>
            <a:xfrm>
              <a:off x="31190392" y="28448085"/>
              <a:ext cx="2560320" cy="1391006"/>
            </a:xfrm>
            <a:prstGeom prst="rect">
              <a:avLst/>
            </a:prstGeom>
          </p:spPr>
        </p:pic>
        <p:sp>
          <p:nvSpPr>
            <p:cNvPr id="33" name="TextBox 32">
              <a:extLst>
                <a:ext uri="{FF2B5EF4-FFF2-40B4-BE49-F238E27FC236}">
                  <a16:creationId xmlns:a16="http://schemas.microsoft.com/office/drawing/2014/main" id="{5DAEEFE2-1FFB-D11E-0F3A-D0E55C79772A}"/>
                </a:ext>
              </a:extLst>
            </p:cNvPr>
            <p:cNvSpPr txBox="1"/>
            <p:nvPr/>
          </p:nvSpPr>
          <p:spPr>
            <a:xfrm>
              <a:off x="27200412" y="27791918"/>
              <a:ext cx="7544659" cy="461665"/>
            </a:xfrm>
            <a:prstGeom prst="rect">
              <a:avLst/>
            </a:prstGeom>
            <a:noFill/>
          </p:spPr>
          <p:txBody>
            <a:bodyPr wrap="square" rtlCol="0">
              <a:spAutoFit/>
            </a:bodyPr>
            <a:lstStyle/>
            <a:p>
              <a:pPr algn="ctr"/>
              <a:r>
                <a:rPr lang="en-US" sz="2400" b="1" u="sng" dirty="0">
                  <a:solidFill>
                    <a:srgbClr val="FFC000"/>
                  </a:solidFill>
                </a:rPr>
                <a:t>Four Root vs Six Root  (</a:t>
              </a:r>
              <a:r>
                <a:rPr lang="en-US" sz="2400" b="1" u="sng" dirty="0" err="1">
                  <a:solidFill>
                    <a:srgbClr val="FFC000"/>
                  </a:solidFill>
                </a:rPr>
                <a:t>oldbalanceOrig</a:t>
              </a:r>
              <a:r>
                <a:rPr lang="en-US" sz="2400" b="1" u="sng" dirty="0">
                  <a:solidFill>
                    <a:srgbClr val="FFC000"/>
                  </a:solidFill>
                </a:rPr>
                <a:t>)</a:t>
              </a:r>
            </a:p>
          </p:txBody>
        </p:sp>
      </p:grpSp>
    </p:spTree>
    <p:extLst>
      <p:ext uri="{BB962C8B-B14F-4D97-AF65-F5344CB8AC3E}">
        <p14:creationId xmlns:p14="http://schemas.microsoft.com/office/powerpoint/2010/main" val="287381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5000" r="-55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35D8B3-82A5-4980-5D8F-67564DF9897A}"/>
              </a:ext>
            </a:extLst>
          </p:cNvPr>
          <p:cNvSpPr txBox="1">
            <a:spLocks/>
          </p:cNvSpPr>
          <p:nvPr/>
        </p:nvSpPr>
        <p:spPr>
          <a:xfrm>
            <a:off x="-3069771" y="0"/>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pPr algn="ctr"/>
            <a:r>
              <a:rPr lang="en-US" sz="10000" b="1" u="sng" dirty="0">
                <a:solidFill>
                  <a:schemeClr val="bg1"/>
                </a:solidFill>
                <a:latin typeface="BANK GOTHIC MEDIUM" pitchFamily="2" charset="77"/>
              </a:rPr>
              <a:t>PROCESSING DATA</a:t>
            </a:r>
          </a:p>
        </p:txBody>
      </p:sp>
      <p:sp>
        <p:nvSpPr>
          <p:cNvPr id="7" name="Content Placeholder 8">
            <a:extLst>
              <a:ext uri="{FF2B5EF4-FFF2-40B4-BE49-F238E27FC236}">
                <a16:creationId xmlns:a16="http://schemas.microsoft.com/office/drawing/2014/main" id="{544CCC9B-EB70-83CC-60F4-97856AD3FA2E}"/>
              </a:ext>
            </a:extLst>
          </p:cNvPr>
          <p:cNvSpPr txBox="1">
            <a:spLocks/>
          </p:cNvSpPr>
          <p:nvPr/>
        </p:nvSpPr>
        <p:spPr>
          <a:xfrm>
            <a:off x="1631183" y="2629034"/>
            <a:ext cx="34489291" cy="16643704"/>
          </a:xfrm>
          <a:prstGeom prst="rect">
            <a:avLst/>
          </a:prstGeom>
          <a:solidFill>
            <a:schemeClr val="bg1">
              <a:lumMod val="95000"/>
              <a:alpha val="61427"/>
            </a:schemeClr>
          </a:solidFill>
          <a:ln w="38100">
            <a:solidFill>
              <a:schemeClr val="bg1"/>
            </a:solidFill>
          </a:ln>
        </p:spPr>
        <p:txBody>
          <a:bodyPr vert="horz" lIns="91440" tIns="45720" rIns="91440" bIns="45720" rtlCol="0">
            <a:normAutofit lnSpcReduction="10000"/>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5000" b="1" u="sng" dirty="0">
                <a:solidFill>
                  <a:schemeClr val="accent4"/>
                </a:solidFill>
              </a:rPr>
              <a:t>3. REDUCE THE DATA</a:t>
            </a:r>
          </a:p>
          <a:p>
            <a:pPr marL="274320" indent="-457200">
              <a:lnSpc>
                <a:spcPct val="100000"/>
              </a:lnSpc>
              <a:spcBef>
                <a:spcPts val="0"/>
              </a:spcBef>
            </a:pPr>
            <a:r>
              <a:rPr lang="en-US" sz="4500" dirty="0">
                <a:solidFill>
                  <a:schemeClr val="bg1"/>
                </a:solidFill>
              </a:rPr>
              <a:t>There are many ways to reduce the dataset to make it easier for machine learning algorithms to learn the relationships in the data.</a:t>
            </a:r>
          </a:p>
          <a:p>
            <a:pPr marL="274320" indent="-457200">
              <a:lnSpc>
                <a:spcPct val="100000"/>
              </a:lnSpc>
              <a:spcBef>
                <a:spcPts val="0"/>
              </a:spcBef>
            </a:pPr>
            <a:r>
              <a:rPr lang="en-US" sz="4500" dirty="0">
                <a:solidFill>
                  <a:schemeClr val="bg1"/>
                </a:solidFill>
              </a:rPr>
              <a:t>Two ways that we are going to look at for the project are 1.) Tomek Links, and 2.) Random Under-Sampling.</a:t>
            </a:r>
          </a:p>
          <a:p>
            <a:pPr marL="0" indent="0">
              <a:lnSpc>
                <a:spcPct val="100000"/>
              </a:lnSpc>
              <a:spcBef>
                <a:spcPts val="0"/>
              </a:spcBef>
              <a:buNone/>
            </a:pPr>
            <a:r>
              <a:rPr lang="en-US" sz="4500" b="1" u="sng" dirty="0">
                <a:solidFill>
                  <a:srgbClr val="EAAECC"/>
                </a:solidFill>
              </a:rPr>
              <a:t>TOMEK LINKS</a:t>
            </a:r>
          </a:p>
          <a:p>
            <a:pPr marL="274320" indent="-457200">
              <a:lnSpc>
                <a:spcPct val="100000"/>
              </a:lnSpc>
              <a:spcBef>
                <a:spcPts val="0"/>
              </a:spcBef>
            </a:pPr>
            <a:r>
              <a:rPr lang="en-US" sz="4500" dirty="0">
                <a:solidFill>
                  <a:schemeClr val="bg1"/>
                </a:solidFill>
              </a:rPr>
              <a:t>Tomek Links are typically used in classification problems (binary or multiple classes) where there is a class imbalance. </a:t>
            </a:r>
          </a:p>
          <a:p>
            <a:pPr marL="274320" indent="-457200">
              <a:lnSpc>
                <a:spcPct val="100000"/>
              </a:lnSpc>
              <a:spcBef>
                <a:spcPts val="0"/>
              </a:spcBef>
            </a:pPr>
            <a:r>
              <a:rPr lang="en-US" sz="4500" dirty="0">
                <a:solidFill>
                  <a:schemeClr val="bg1"/>
                </a:solidFill>
              </a:rPr>
              <a:t>The class with more points is known as the majority class and the other class(es) is/are known as the minority class(es).</a:t>
            </a:r>
          </a:p>
          <a:p>
            <a:pPr marL="274320" indent="-457200">
              <a:lnSpc>
                <a:spcPct val="100000"/>
              </a:lnSpc>
              <a:spcBef>
                <a:spcPts val="0"/>
              </a:spcBef>
            </a:pPr>
            <a:r>
              <a:rPr lang="en-US" sz="4500" dirty="0">
                <a:solidFill>
                  <a:schemeClr val="bg1"/>
                </a:solidFill>
              </a:rPr>
              <a:t>A dataset has N feature variables (x) that are supposed to help us predict the class variable (y). </a:t>
            </a:r>
          </a:p>
          <a:p>
            <a:pPr marL="274320" indent="-457200">
              <a:lnSpc>
                <a:spcPct val="100000"/>
              </a:lnSpc>
              <a:spcBef>
                <a:spcPts val="0"/>
              </a:spcBef>
            </a:pPr>
            <a:r>
              <a:rPr lang="en-US" sz="4500" dirty="0">
                <a:solidFill>
                  <a:schemeClr val="bg1"/>
                </a:solidFill>
              </a:rPr>
              <a:t>Essentially, we plot the data in N-dimensional space, and we “color” the points depending on their class. </a:t>
            </a:r>
          </a:p>
          <a:p>
            <a:pPr marL="274320" indent="-457200">
              <a:lnSpc>
                <a:spcPct val="100000"/>
              </a:lnSpc>
              <a:spcBef>
                <a:spcPts val="0"/>
              </a:spcBef>
            </a:pPr>
            <a:r>
              <a:rPr lang="en-US" sz="4500" dirty="0">
                <a:solidFill>
                  <a:schemeClr val="bg1"/>
                </a:solidFill>
              </a:rPr>
              <a:t>Primarily, we are focusing on edge cases where these points of different classes are close to each other. These edge cases are called Tomek Links. </a:t>
            </a:r>
          </a:p>
          <a:p>
            <a:pPr marL="274320" indent="-457200">
              <a:lnSpc>
                <a:spcPct val="100000"/>
              </a:lnSpc>
              <a:spcBef>
                <a:spcPts val="0"/>
              </a:spcBef>
            </a:pPr>
            <a:r>
              <a:rPr lang="en-US" sz="4500" dirty="0">
                <a:solidFill>
                  <a:schemeClr val="bg1"/>
                </a:solidFill>
              </a:rPr>
              <a:t>We remove the points that are from the majority class (for binary classification problems) so the machine learning algorithm learns patterns in the data better.</a:t>
            </a:r>
          </a:p>
          <a:p>
            <a:pPr marL="0" indent="0">
              <a:lnSpc>
                <a:spcPct val="100000"/>
              </a:lnSpc>
              <a:spcBef>
                <a:spcPts val="0"/>
              </a:spcBef>
              <a:buNone/>
            </a:pPr>
            <a:r>
              <a:rPr lang="en-US" sz="4500" b="1" u="sng" dirty="0">
                <a:solidFill>
                  <a:srgbClr val="EAAECC"/>
                </a:solidFill>
              </a:rPr>
              <a:t>RANDOM UNDER-SAMPLING</a:t>
            </a:r>
          </a:p>
          <a:p>
            <a:pPr marL="274320" indent="-457200">
              <a:lnSpc>
                <a:spcPct val="100000"/>
              </a:lnSpc>
              <a:spcBef>
                <a:spcPts val="0"/>
              </a:spcBef>
            </a:pPr>
            <a:r>
              <a:rPr lang="en-US" sz="4500" dirty="0">
                <a:solidFill>
                  <a:schemeClr val="bg1"/>
                </a:solidFill>
              </a:rPr>
              <a:t>Again this is primarily used for classification problems. </a:t>
            </a:r>
          </a:p>
          <a:p>
            <a:pPr marL="274320" indent="-457200">
              <a:lnSpc>
                <a:spcPct val="100000"/>
              </a:lnSpc>
              <a:spcBef>
                <a:spcPts val="0"/>
              </a:spcBef>
            </a:pPr>
            <a:r>
              <a:rPr lang="en-US" sz="4500" dirty="0">
                <a:solidFill>
                  <a:schemeClr val="bg1"/>
                </a:solidFill>
              </a:rPr>
              <a:t>This is used for class imbalances where we have a majority and minority class.</a:t>
            </a:r>
          </a:p>
          <a:p>
            <a:pPr marL="274320" indent="-457200">
              <a:lnSpc>
                <a:spcPct val="100000"/>
              </a:lnSpc>
              <a:spcBef>
                <a:spcPts val="0"/>
              </a:spcBef>
            </a:pPr>
            <a:r>
              <a:rPr lang="en-US" sz="4500" dirty="0">
                <a:solidFill>
                  <a:schemeClr val="bg1"/>
                </a:solidFill>
              </a:rPr>
              <a:t>We tell the algorithm which class is the majority class, and then it randomly samples the data. BUT, it makes sure to under sample from the majority class so the class balances are more even before we input it into the algorithm.</a:t>
            </a:r>
          </a:p>
          <a:p>
            <a:pPr marL="274320" indent="-457200">
              <a:lnSpc>
                <a:spcPct val="100000"/>
              </a:lnSpc>
              <a:spcBef>
                <a:spcPts val="0"/>
              </a:spcBef>
            </a:pPr>
            <a:r>
              <a:rPr lang="en-US" sz="4500" dirty="0">
                <a:solidFill>
                  <a:schemeClr val="bg1"/>
                </a:solidFill>
              </a:rPr>
              <a:t>We want under-sampling instead of over-sampling because there is such a large discrepancy between the classes (99.9% - 0.1%). If we over-sample the minority class, we are going to end up with A LOT of duplicate values which may negatively affect the ML algorithm training process.</a:t>
            </a:r>
          </a:p>
          <a:p>
            <a:pPr marL="274320" indent="-457200">
              <a:lnSpc>
                <a:spcPct val="100000"/>
              </a:lnSpc>
              <a:spcBef>
                <a:spcPts val="0"/>
              </a:spcBef>
            </a:pPr>
            <a:r>
              <a:rPr lang="en-US" sz="4500" dirty="0">
                <a:solidFill>
                  <a:schemeClr val="bg1"/>
                </a:solidFill>
              </a:rPr>
              <a:t>Here is a </a:t>
            </a:r>
            <a:r>
              <a:rPr lang="en-US" sz="4500" dirty="0">
                <a:solidFill>
                  <a:schemeClr val="bg1"/>
                </a:solidFill>
                <a:hlinkClick r:id="rId3"/>
              </a:rPr>
              <a:t>special link </a:t>
            </a:r>
            <a:r>
              <a:rPr lang="en-US" sz="4500" dirty="0">
                <a:solidFill>
                  <a:schemeClr val="bg1"/>
                </a:solidFill>
              </a:rPr>
              <a:t>that explains this method better.</a:t>
            </a:r>
          </a:p>
          <a:p>
            <a:pPr marL="0" indent="0">
              <a:lnSpc>
                <a:spcPct val="100000"/>
              </a:lnSpc>
              <a:spcBef>
                <a:spcPts val="0"/>
              </a:spcBef>
              <a:buNone/>
            </a:pPr>
            <a:r>
              <a:rPr lang="en-US" sz="4500" b="1" u="sng" dirty="0">
                <a:solidFill>
                  <a:schemeClr val="bg1"/>
                </a:solidFill>
              </a:rPr>
              <a:t>DATASET</a:t>
            </a:r>
          </a:p>
          <a:p>
            <a:pPr marL="274320" indent="-457200">
              <a:lnSpc>
                <a:spcPct val="100000"/>
              </a:lnSpc>
              <a:spcBef>
                <a:spcPts val="0"/>
              </a:spcBef>
            </a:pPr>
            <a:r>
              <a:rPr lang="en-US" sz="4500" dirty="0">
                <a:solidFill>
                  <a:schemeClr val="bg1"/>
                </a:solidFill>
              </a:rPr>
              <a:t>I created two datasets from the training data</a:t>
            </a:r>
          </a:p>
          <a:p>
            <a:pPr marL="2103120" lvl="1" indent="-457200">
              <a:lnSpc>
                <a:spcPct val="100000"/>
              </a:lnSpc>
              <a:spcBef>
                <a:spcPts val="0"/>
              </a:spcBef>
            </a:pPr>
            <a:r>
              <a:rPr lang="en-US" sz="4500" dirty="0">
                <a:solidFill>
                  <a:schemeClr val="bg1"/>
                </a:solidFill>
              </a:rPr>
              <a:t>I removed Tomek Links from the training data. </a:t>
            </a:r>
            <a:r>
              <a:rPr lang="en-US" sz="4500" b="1" dirty="0">
                <a:solidFill>
                  <a:schemeClr val="bg1"/>
                </a:solidFill>
              </a:rPr>
              <a:t>This is the first dataset. This dataset has 6,298,278 rows. </a:t>
            </a:r>
            <a:r>
              <a:rPr lang="en-US" sz="4500" b="1" dirty="0">
                <a:solidFill>
                  <a:schemeClr val="bg1"/>
                </a:solidFill>
                <a:highlight>
                  <a:srgbClr val="000080"/>
                </a:highlight>
              </a:rPr>
              <a:t>It will be called the </a:t>
            </a:r>
            <a:r>
              <a:rPr lang="en-US" sz="4500" b="1" i="1" dirty="0" err="1">
                <a:solidFill>
                  <a:schemeClr val="bg1"/>
                </a:solidFill>
                <a:highlight>
                  <a:srgbClr val="000080"/>
                </a:highlight>
              </a:rPr>
              <a:t>tomek</a:t>
            </a:r>
            <a:r>
              <a:rPr lang="en-US" sz="4500" b="1" i="1" dirty="0">
                <a:solidFill>
                  <a:schemeClr val="bg1"/>
                </a:solidFill>
                <a:highlight>
                  <a:srgbClr val="000080"/>
                </a:highlight>
              </a:rPr>
              <a:t> dataset.</a:t>
            </a:r>
            <a:endParaRPr lang="en-US" sz="4500" b="1" dirty="0">
              <a:solidFill>
                <a:schemeClr val="bg1"/>
              </a:solidFill>
              <a:highlight>
                <a:srgbClr val="000080"/>
              </a:highlight>
            </a:endParaRPr>
          </a:p>
          <a:p>
            <a:pPr marL="2103120" lvl="1" indent="-457200">
              <a:lnSpc>
                <a:spcPct val="100000"/>
              </a:lnSpc>
              <a:spcBef>
                <a:spcPts val="0"/>
              </a:spcBef>
            </a:pPr>
            <a:r>
              <a:rPr lang="en-US" sz="4500" dirty="0">
                <a:solidFill>
                  <a:schemeClr val="bg1"/>
                </a:solidFill>
              </a:rPr>
              <a:t>I then randomly </a:t>
            </a:r>
            <a:r>
              <a:rPr lang="en-US" sz="4500" dirty="0" err="1">
                <a:solidFill>
                  <a:schemeClr val="bg1"/>
                </a:solidFill>
              </a:rPr>
              <a:t>undersampled</a:t>
            </a:r>
            <a:r>
              <a:rPr lang="en-US" sz="4500" dirty="0">
                <a:solidFill>
                  <a:schemeClr val="bg1"/>
                </a:solidFill>
              </a:rPr>
              <a:t> this first dataset and </a:t>
            </a:r>
            <a:r>
              <a:rPr lang="en-US" sz="4500" b="1" dirty="0">
                <a:solidFill>
                  <a:schemeClr val="bg1"/>
                </a:solidFill>
              </a:rPr>
              <a:t>created the second dataset. This dataset has 16,252 rows. </a:t>
            </a:r>
            <a:r>
              <a:rPr lang="en-US" sz="4500" b="1" dirty="0">
                <a:solidFill>
                  <a:schemeClr val="bg1"/>
                </a:solidFill>
                <a:highlight>
                  <a:srgbClr val="000080"/>
                </a:highlight>
              </a:rPr>
              <a:t>It will be called the </a:t>
            </a:r>
            <a:r>
              <a:rPr lang="en-US" sz="4500" b="1" i="1" dirty="0" err="1">
                <a:solidFill>
                  <a:schemeClr val="bg1"/>
                </a:solidFill>
                <a:highlight>
                  <a:srgbClr val="000080"/>
                </a:highlight>
              </a:rPr>
              <a:t>rus+tomek</a:t>
            </a:r>
            <a:r>
              <a:rPr lang="en-US" sz="4500" b="1" i="1" dirty="0">
                <a:solidFill>
                  <a:schemeClr val="bg1"/>
                </a:solidFill>
                <a:highlight>
                  <a:srgbClr val="000080"/>
                </a:highlight>
              </a:rPr>
              <a:t> dataset.</a:t>
            </a:r>
            <a:endParaRPr lang="en-US" sz="4500" b="1" dirty="0">
              <a:solidFill>
                <a:schemeClr val="bg1"/>
              </a:solidFill>
              <a:highlight>
                <a:srgbClr val="000080"/>
              </a:highlight>
            </a:endParaRPr>
          </a:p>
          <a:p>
            <a:pPr marL="274320" indent="-457200">
              <a:lnSpc>
                <a:spcPct val="100000"/>
              </a:lnSpc>
              <a:spcBef>
                <a:spcPts val="0"/>
              </a:spcBef>
            </a:pPr>
            <a:r>
              <a:rPr lang="en-US" sz="4500" b="1" dirty="0">
                <a:solidFill>
                  <a:schemeClr val="bg1"/>
                </a:solidFill>
              </a:rPr>
              <a:t>Now we are ready to start having some fun with the data!</a:t>
            </a:r>
          </a:p>
        </p:txBody>
      </p:sp>
      <p:grpSp>
        <p:nvGrpSpPr>
          <p:cNvPr id="14" name="Group 13">
            <a:extLst>
              <a:ext uri="{FF2B5EF4-FFF2-40B4-BE49-F238E27FC236}">
                <a16:creationId xmlns:a16="http://schemas.microsoft.com/office/drawing/2014/main" id="{B69E601A-4318-FAF5-263C-E1CAFF0DB6A8}"/>
              </a:ext>
            </a:extLst>
          </p:cNvPr>
          <p:cNvGrpSpPr/>
          <p:nvPr/>
        </p:nvGrpSpPr>
        <p:grpSpPr>
          <a:xfrm>
            <a:off x="14570529" y="20208862"/>
            <a:ext cx="19592724" cy="5922628"/>
            <a:chOff x="7903029" y="14996160"/>
            <a:chExt cx="19592724" cy="5922628"/>
          </a:xfrm>
        </p:grpSpPr>
        <p:pic>
          <p:nvPicPr>
            <p:cNvPr id="6" name="Picture 5" descr="A diagram of a network&#10;&#10;Description automatically generated">
              <a:extLst>
                <a:ext uri="{FF2B5EF4-FFF2-40B4-BE49-F238E27FC236}">
                  <a16:creationId xmlns:a16="http://schemas.microsoft.com/office/drawing/2014/main" id="{CC731256-D41A-F075-65CB-1E5B8833F04A}"/>
                </a:ext>
              </a:extLst>
            </p:cNvPr>
            <p:cNvPicPr>
              <a:picLocks noChangeAspect="1"/>
            </p:cNvPicPr>
            <p:nvPr/>
          </p:nvPicPr>
          <p:blipFill>
            <a:blip r:embed="rId4"/>
            <a:stretch>
              <a:fillRect/>
            </a:stretch>
          </p:blipFill>
          <p:spPr>
            <a:xfrm>
              <a:off x="9080242" y="15657212"/>
              <a:ext cx="18415511" cy="5261576"/>
            </a:xfrm>
            <a:prstGeom prst="rect">
              <a:avLst/>
            </a:prstGeom>
            <a:ln w="38100">
              <a:solidFill>
                <a:schemeClr val="bg1"/>
              </a:solidFill>
            </a:ln>
          </p:spPr>
        </p:pic>
        <p:sp>
          <p:nvSpPr>
            <p:cNvPr id="12" name="TextBox 11">
              <a:extLst>
                <a:ext uri="{FF2B5EF4-FFF2-40B4-BE49-F238E27FC236}">
                  <a16:creationId xmlns:a16="http://schemas.microsoft.com/office/drawing/2014/main" id="{FF94BABD-783E-0809-F5AD-5547DF368965}"/>
                </a:ext>
              </a:extLst>
            </p:cNvPr>
            <p:cNvSpPr txBox="1"/>
            <p:nvPr/>
          </p:nvSpPr>
          <p:spPr>
            <a:xfrm>
              <a:off x="7903029" y="14996160"/>
              <a:ext cx="6181344" cy="553998"/>
            </a:xfrm>
            <a:prstGeom prst="rect">
              <a:avLst/>
            </a:prstGeom>
            <a:noFill/>
          </p:spPr>
          <p:txBody>
            <a:bodyPr wrap="square" rtlCol="0">
              <a:spAutoFit/>
            </a:bodyPr>
            <a:lstStyle/>
            <a:p>
              <a:pPr algn="ctr"/>
              <a:r>
                <a:rPr lang="en-US" sz="3000" b="1" dirty="0">
                  <a:solidFill>
                    <a:schemeClr val="bg1"/>
                  </a:solidFill>
                </a:rPr>
                <a:t>TOMEK LINK EXAMPLE</a:t>
              </a:r>
            </a:p>
          </p:txBody>
        </p:sp>
      </p:grpSp>
      <p:grpSp>
        <p:nvGrpSpPr>
          <p:cNvPr id="15" name="Group 14">
            <a:extLst>
              <a:ext uri="{FF2B5EF4-FFF2-40B4-BE49-F238E27FC236}">
                <a16:creationId xmlns:a16="http://schemas.microsoft.com/office/drawing/2014/main" id="{AA4217E3-2BBE-487C-56D1-D6C11342FE96}"/>
              </a:ext>
            </a:extLst>
          </p:cNvPr>
          <p:cNvGrpSpPr/>
          <p:nvPr/>
        </p:nvGrpSpPr>
        <p:grpSpPr>
          <a:xfrm>
            <a:off x="18593454" y="28053527"/>
            <a:ext cx="13456617" cy="6385881"/>
            <a:chOff x="11559690" y="23718981"/>
            <a:chExt cx="13456617" cy="6385881"/>
          </a:xfrm>
        </p:grpSpPr>
        <p:pic>
          <p:nvPicPr>
            <p:cNvPr id="9" name="Picture 8" descr="A diagram of different colored squares&#10;&#10;Description automatically generated">
              <a:extLst>
                <a:ext uri="{FF2B5EF4-FFF2-40B4-BE49-F238E27FC236}">
                  <a16:creationId xmlns:a16="http://schemas.microsoft.com/office/drawing/2014/main" id="{A0533A87-5E45-04CC-441C-FD332603F72F}"/>
                </a:ext>
              </a:extLst>
            </p:cNvPr>
            <p:cNvPicPr>
              <a:picLocks noChangeAspect="1"/>
            </p:cNvPicPr>
            <p:nvPr/>
          </p:nvPicPr>
          <p:blipFill rotWithShape="1">
            <a:blip r:embed="rId5"/>
            <a:srcRect l="7199" t="8344" r="5200" b="9917"/>
            <a:stretch/>
          </p:blipFill>
          <p:spPr>
            <a:xfrm>
              <a:off x="11559690" y="24328962"/>
              <a:ext cx="13456617" cy="5775900"/>
            </a:xfrm>
            <a:prstGeom prst="rect">
              <a:avLst/>
            </a:prstGeom>
            <a:ln w="38100">
              <a:solidFill>
                <a:schemeClr val="tx1"/>
              </a:solidFill>
            </a:ln>
          </p:spPr>
        </p:pic>
        <p:sp>
          <p:nvSpPr>
            <p:cNvPr id="13" name="TextBox 12">
              <a:extLst>
                <a:ext uri="{FF2B5EF4-FFF2-40B4-BE49-F238E27FC236}">
                  <a16:creationId xmlns:a16="http://schemas.microsoft.com/office/drawing/2014/main" id="{A76D9C4D-DD61-CCA0-7808-71FFEF38A4D4}"/>
                </a:ext>
              </a:extLst>
            </p:cNvPr>
            <p:cNvSpPr txBox="1"/>
            <p:nvPr/>
          </p:nvSpPr>
          <p:spPr>
            <a:xfrm>
              <a:off x="11559690" y="23718981"/>
              <a:ext cx="8186928" cy="553998"/>
            </a:xfrm>
            <a:prstGeom prst="rect">
              <a:avLst/>
            </a:prstGeom>
            <a:noFill/>
          </p:spPr>
          <p:txBody>
            <a:bodyPr wrap="square" rtlCol="0">
              <a:spAutoFit/>
            </a:bodyPr>
            <a:lstStyle/>
            <a:p>
              <a:pPr algn="ctr"/>
              <a:r>
                <a:rPr lang="en-US" sz="3000" b="1" dirty="0">
                  <a:solidFill>
                    <a:schemeClr val="bg1"/>
                  </a:solidFill>
                </a:rPr>
                <a:t>RANDOM UNDERSAMPLING AND OVERSAMPLING</a:t>
              </a:r>
            </a:p>
          </p:txBody>
        </p:sp>
      </p:grpSp>
      <mc:AlternateContent xmlns:mc="http://schemas.openxmlformats.org/markup-compatibility/2006">
        <mc:Choice xmlns:am3d="http://schemas.microsoft.com/office/drawing/2017/model3d" Requires="am3d">
          <p:graphicFrame>
            <p:nvGraphicFramePr>
              <p:cNvPr id="18" name="3D Model 17" descr="Emoji With Glasses">
                <a:extLst>
                  <a:ext uri="{FF2B5EF4-FFF2-40B4-BE49-F238E27FC236}">
                    <a16:creationId xmlns:a16="http://schemas.microsoft.com/office/drawing/2014/main" id="{B249F699-3D05-918F-A994-086347C4738A}"/>
                  </a:ext>
                </a:extLst>
              </p:cNvPr>
              <p:cNvGraphicFramePr>
                <a:graphicFrameLocks noChangeAspect="1"/>
              </p:cNvGraphicFramePr>
              <p:nvPr>
                <p:extLst>
                  <p:ext uri="{D42A27DB-BD31-4B8C-83A1-F6EECF244321}">
                    <p14:modId xmlns:p14="http://schemas.microsoft.com/office/powerpoint/2010/main" val="112551871"/>
                  </p:ext>
                </p:extLst>
              </p:nvPr>
            </p:nvGraphicFramePr>
            <p:xfrm>
              <a:off x="3043402" y="24088810"/>
              <a:ext cx="9576903" cy="7196980"/>
            </p:xfrm>
            <a:graphic>
              <a:graphicData uri="http://schemas.microsoft.com/office/drawing/2017/model3d">
                <am3d:model3d r:embed="rId6">
                  <am3d:spPr>
                    <a:xfrm>
                      <a:off x="0" y="0"/>
                      <a:ext cx="9576903" cy="7196980"/>
                    </a:xfrm>
                    <a:prstGeom prst="rect">
                      <a:avLst/>
                    </a:prstGeom>
                  </am3d:spPr>
                  <am3d:camera>
                    <am3d:pos x="0" y="0" z="78226698"/>
                    <am3d:up dx="0" dy="36000000" dz="0"/>
                    <am3d:lookAt x="0" y="0" z="0"/>
                    <am3d:perspective fov="2700000"/>
                  </am3d:camera>
                  <am3d:trans>
                    <am3d:meterPerModelUnit n="57525281" d="1000000"/>
                    <am3d:preTrans dx="9" dy="0" dz="0"/>
                    <am3d:scale>
                      <am3d:sx n="1000000" d="1000000"/>
                      <am3d:sy n="1000000" d="1000000"/>
                      <am3d:sz n="1000000" d="1000000"/>
                    </am3d:scale>
                    <am3d:rot ax="28839" ay="2049913" az="16182"/>
                    <am3d:postTrans dx="0" dy="0" dz="0"/>
                  </am3d:trans>
                  <am3d:raster rName="Office3DRenderer" rVer="16.0.8326">
                    <am3d:blip r:embed="rId7"/>
                  </am3d:raster>
                  <am3d:objViewport viewportSz="133985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Emoji With Glasses">
                <a:extLst>
                  <a:ext uri="{FF2B5EF4-FFF2-40B4-BE49-F238E27FC236}">
                    <a16:creationId xmlns:a16="http://schemas.microsoft.com/office/drawing/2014/main" id="{B249F699-3D05-918F-A994-086347C4738A}"/>
                  </a:ext>
                </a:extLst>
              </p:cNvPr>
              <p:cNvPicPr>
                <a:picLocks noGrp="1" noRot="1" noChangeAspect="1" noMove="1" noResize="1" noEditPoints="1" noAdjustHandles="1" noChangeArrowheads="1" noChangeShapeType="1" noCrop="1"/>
              </p:cNvPicPr>
              <p:nvPr/>
            </p:nvPicPr>
            <p:blipFill>
              <a:blip r:embed="rId7"/>
              <a:stretch>
                <a:fillRect/>
              </a:stretch>
            </p:blipFill>
            <p:spPr>
              <a:xfrm>
                <a:off x="3043402" y="24088810"/>
                <a:ext cx="9576903" cy="7196980"/>
              </a:xfrm>
              <a:prstGeom prst="rect">
                <a:avLst/>
              </a:prstGeom>
            </p:spPr>
          </p:pic>
        </mc:Fallback>
      </mc:AlternateContent>
    </p:spTree>
    <p:extLst>
      <p:ext uri="{BB962C8B-B14F-4D97-AF65-F5344CB8AC3E}">
        <p14:creationId xmlns:p14="http://schemas.microsoft.com/office/powerpoint/2010/main" val="118938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C9CE52-509F-94AB-F2A6-64CC5335817A}"/>
              </a:ext>
            </a:extLst>
          </p:cNvPr>
          <p:cNvSpPr>
            <a:spLocks noGrp="1"/>
          </p:cNvSpPr>
          <p:nvPr>
            <p:ph type="title"/>
          </p:nvPr>
        </p:nvSpPr>
        <p:spPr>
          <a:xfrm>
            <a:off x="0" y="0"/>
            <a:ext cx="36576000" cy="2413643"/>
          </a:xfrm>
        </p:spPr>
        <p:txBody>
          <a:bodyPr>
            <a:normAutofit fontScale="90000"/>
          </a:bodyPr>
          <a:lstStyle/>
          <a:p>
            <a:pPr algn="ctr"/>
            <a:r>
              <a:rPr lang="en-US" sz="10000" b="1" u="sng" dirty="0">
                <a:latin typeface="BANK GOTHIC MEDIUM" pitchFamily="2" charset="77"/>
              </a:rPr>
              <a:t>UNIFORM MANIFOLD APPROXIMATION &amp; PROJECTION</a:t>
            </a:r>
          </a:p>
        </p:txBody>
      </p:sp>
      <p:sp>
        <p:nvSpPr>
          <p:cNvPr id="5" name="Title 1">
            <a:extLst>
              <a:ext uri="{FF2B5EF4-FFF2-40B4-BE49-F238E27FC236}">
                <a16:creationId xmlns:a16="http://schemas.microsoft.com/office/drawing/2014/main" id="{05FB1EB3-AD55-84D7-CCD0-5FB1EFA3FDEC}"/>
              </a:ext>
            </a:extLst>
          </p:cNvPr>
          <p:cNvSpPr txBox="1">
            <a:spLocks/>
          </p:cNvSpPr>
          <p:nvPr/>
        </p:nvSpPr>
        <p:spPr>
          <a:xfrm>
            <a:off x="85344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latin typeface="BANK GOTHIC MEDIUM" pitchFamily="2" charset="77"/>
              </a:rPr>
              <a:t>Python Script: “3.UMAP”</a:t>
            </a:r>
          </a:p>
        </p:txBody>
      </p:sp>
      <p:sp>
        <p:nvSpPr>
          <p:cNvPr id="17" name="Content Placeholder 8">
            <a:extLst>
              <a:ext uri="{FF2B5EF4-FFF2-40B4-BE49-F238E27FC236}">
                <a16:creationId xmlns:a16="http://schemas.microsoft.com/office/drawing/2014/main" id="{033069A8-A824-E3AD-71B4-6F219D8E21C2}"/>
              </a:ext>
            </a:extLst>
          </p:cNvPr>
          <p:cNvSpPr txBox="1">
            <a:spLocks/>
          </p:cNvSpPr>
          <p:nvPr/>
        </p:nvSpPr>
        <p:spPr>
          <a:xfrm>
            <a:off x="853440" y="3282604"/>
            <a:ext cx="34489291" cy="21247446"/>
          </a:xfrm>
          <a:prstGeom prst="rect">
            <a:avLst/>
          </a:prstGeom>
          <a:solidFill>
            <a:srgbClr val="677CFF">
              <a:alpha val="58655"/>
            </a:srgbClr>
          </a:solidFill>
          <a:ln w="57150">
            <a:solidFill>
              <a:schemeClr val="tx1"/>
            </a:solidFill>
          </a:ln>
        </p:spPr>
        <p:txBody>
          <a:bodyPr vert="horz" lIns="91440" tIns="45720" rIns="91440" bIns="45720" rtlCol="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274320" indent="-457200">
              <a:lnSpc>
                <a:spcPct val="100000"/>
              </a:lnSpc>
              <a:spcBef>
                <a:spcPts val="0"/>
              </a:spcBef>
            </a:pPr>
            <a:r>
              <a:rPr lang="en-US" sz="5000" dirty="0">
                <a:solidFill>
                  <a:schemeClr val="bg1"/>
                </a:solidFill>
              </a:rPr>
              <a:t>Before we input the data into a machine learning algorithm, we want to try and see what the data “looks like” to get an idea of what we’re working with. We can use UMAP to do this for data with high dimensionality (&gt;3). It is typically used for unsupervised problems because we don’t know what the columns mean in the first place. </a:t>
            </a:r>
          </a:p>
          <a:p>
            <a:pPr marL="274320" indent="-457200">
              <a:lnSpc>
                <a:spcPct val="100000"/>
              </a:lnSpc>
              <a:spcBef>
                <a:spcPts val="0"/>
              </a:spcBef>
            </a:pPr>
            <a:r>
              <a:rPr lang="en-US" sz="5000" dirty="0">
                <a:solidFill>
                  <a:schemeClr val="bg1"/>
                </a:solidFill>
              </a:rPr>
              <a:t>In the </a:t>
            </a:r>
            <a:r>
              <a:rPr lang="en-US" sz="5000" dirty="0" err="1">
                <a:solidFill>
                  <a:schemeClr val="bg1"/>
                </a:solidFill>
              </a:rPr>
              <a:t>artemis</a:t>
            </a:r>
            <a:r>
              <a:rPr lang="en-US" sz="5000" dirty="0">
                <a:solidFill>
                  <a:schemeClr val="bg1"/>
                </a:solidFill>
              </a:rPr>
              <a:t> </a:t>
            </a:r>
            <a:r>
              <a:rPr lang="en-US" sz="5000" dirty="0" err="1">
                <a:solidFill>
                  <a:schemeClr val="bg1"/>
                </a:solidFill>
              </a:rPr>
              <a:t>youtube</a:t>
            </a:r>
            <a:r>
              <a:rPr lang="en-US" sz="5000" dirty="0">
                <a:solidFill>
                  <a:schemeClr val="bg1"/>
                </a:solidFill>
              </a:rPr>
              <a:t> video, he explains you may want to use this technique to help explain/summarize the data to shareholders.</a:t>
            </a:r>
          </a:p>
          <a:p>
            <a:pPr marL="274320" indent="-457200">
              <a:lnSpc>
                <a:spcPct val="100000"/>
              </a:lnSpc>
              <a:spcBef>
                <a:spcPts val="0"/>
              </a:spcBef>
            </a:pPr>
            <a:r>
              <a:rPr lang="en-US" sz="5000" dirty="0">
                <a:solidFill>
                  <a:schemeClr val="bg1"/>
                </a:solidFill>
              </a:rPr>
              <a:t>UMAP is defined as a dimension reduction technique that can be used for visualization similarly to t-SNE, but also for general non-linear dimension reduction.</a:t>
            </a:r>
          </a:p>
          <a:p>
            <a:pPr marL="274320" indent="-457200">
              <a:lnSpc>
                <a:spcPct val="100000"/>
              </a:lnSpc>
              <a:spcBef>
                <a:spcPts val="0"/>
              </a:spcBef>
            </a:pPr>
            <a:r>
              <a:rPr lang="en-US" sz="5000" dirty="0">
                <a:solidFill>
                  <a:schemeClr val="bg1"/>
                </a:solidFill>
              </a:rPr>
              <a:t>Without getting into too much detail (the details are in my OneNote notes), UMAP essentially looks at the data in the original higher-dimensional form, and uses topology to map it into lower dimensions while keeping a lot of its ”inherent” global structure.</a:t>
            </a:r>
          </a:p>
          <a:p>
            <a:pPr marL="274320" indent="-457200">
              <a:lnSpc>
                <a:spcPct val="100000"/>
              </a:lnSpc>
              <a:spcBef>
                <a:spcPts val="0"/>
              </a:spcBef>
            </a:pPr>
            <a:r>
              <a:rPr lang="en-US" sz="5000" dirty="0">
                <a:solidFill>
                  <a:schemeClr val="bg1"/>
                </a:solidFill>
              </a:rPr>
              <a:t>There are 4 primary hyperparameters for this function:</a:t>
            </a:r>
          </a:p>
          <a:p>
            <a:pPr marL="2103120" lvl="1" indent="-457200">
              <a:lnSpc>
                <a:spcPct val="100000"/>
              </a:lnSpc>
              <a:spcBef>
                <a:spcPts val="0"/>
              </a:spcBef>
            </a:pPr>
            <a:r>
              <a:rPr lang="en-US" sz="5000" i="1" dirty="0" err="1">
                <a:solidFill>
                  <a:schemeClr val="bg1"/>
                </a:solidFill>
              </a:rPr>
              <a:t>n_neighbors</a:t>
            </a:r>
            <a:r>
              <a:rPr lang="en-US" sz="5000" dirty="0">
                <a:solidFill>
                  <a:schemeClr val="bg1"/>
                </a:solidFill>
              </a:rPr>
              <a:t> - the “neighborhood” size to  use for local metric approximation. This is the number of data points that is defined as a local neighborhood in the topological calculations.</a:t>
            </a:r>
          </a:p>
          <a:p>
            <a:pPr marL="2103120" lvl="1" indent="-457200">
              <a:lnSpc>
                <a:spcPct val="100000"/>
              </a:lnSpc>
              <a:spcBef>
                <a:spcPts val="0"/>
              </a:spcBef>
            </a:pPr>
            <a:r>
              <a:rPr lang="en-US" sz="5000" i="1" dirty="0">
                <a:solidFill>
                  <a:schemeClr val="bg1"/>
                </a:solidFill>
              </a:rPr>
              <a:t>d (</a:t>
            </a:r>
            <a:r>
              <a:rPr lang="en-US" sz="5000" i="1" dirty="0" err="1">
                <a:solidFill>
                  <a:schemeClr val="bg1"/>
                </a:solidFill>
              </a:rPr>
              <a:t>n_components</a:t>
            </a:r>
            <a:r>
              <a:rPr lang="en-US" sz="5000" i="1" dirty="0">
                <a:solidFill>
                  <a:schemeClr val="bg1"/>
                </a:solidFill>
              </a:rPr>
              <a:t>)</a:t>
            </a:r>
            <a:r>
              <a:rPr lang="en-US" sz="5000" dirty="0">
                <a:solidFill>
                  <a:schemeClr val="bg1"/>
                </a:solidFill>
              </a:rPr>
              <a:t> – the dimension of the target reduced space. In this case we want to reduce to 2 dimensions, which is the default.</a:t>
            </a:r>
          </a:p>
          <a:p>
            <a:pPr marL="2103120" lvl="1" indent="-457200">
              <a:lnSpc>
                <a:spcPct val="100000"/>
              </a:lnSpc>
              <a:spcBef>
                <a:spcPts val="0"/>
              </a:spcBef>
            </a:pPr>
            <a:r>
              <a:rPr lang="en-US" sz="5000" i="1" dirty="0">
                <a:solidFill>
                  <a:schemeClr val="bg1"/>
                </a:solidFill>
              </a:rPr>
              <a:t>min-</a:t>
            </a:r>
            <a:r>
              <a:rPr lang="en-US" sz="5000" i="1" dirty="0" err="1">
                <a:solidFill>
                  <a:schemeClr val="bg1"/>
                </a:solidFill>
              </a:rPr>
              <a:t>dist</a:t>
            </a:r>
            <a:r>
              <a:rPr lang="en-US" sz="5000" i="1" dirty="0">
                <a:solidFill>
                  <a:schemeClr val="bg1"/>
                </a:solidFill>
              </a:rPr>
              <a:t> </a:t>
            </a:r>
            <a:r>
              <a:rPr lang="en-US" sz="5000" dirty="0">
                <a:solidFill>
                  <a:schemeClr val="bg1"/>
                </a:solidFill>
              </a:rPr>
              <a:t>– The desired separation between close points in the embedding space. Essentially, this is the desired distance between points when we project them into 2D.</a:t>
            </a:r>
          </a:p>
          <a:p>
            <a:pPr marL="2103120" lvl="1" indent="-457200">
              <a:lnSpc>
                <a:spcPct val="100000"/>
              </a:lnSpc>
              <a:spcBef>
                <a:spcPts val="0"/>
              </a:spcBef>
            </a:pPr>
            <a:r>
              <a:rPr lang="en-US" sz="5000" i="1" dirty="0">
                <a:solidFill>
                  <a:schemeClr val="bg1"/>
                </a:solidFill>
              </a:rPr>
              <a:t>n-epochs</a:t>
            </a:r>
            <a:r>
              <a:rPr lang="en-US" sz="5000" dirty="0">
                <a:solidFill>
                  <a:schemeClr val="bg1"/>
                </a:solidFill>
              </a:rPr>
              <a:t> – Controls the amount of optimization work to perform. This is the number of epochs to optimize the representation in 2D.</a:t>
            </a:r>
          </a:p>
          <a:p>
            <a:pPr marL="2103120" lvl="1" indent="-457200">
              <a:lnSpc>
                <a:spcPct val="100000"/>
              </a:lnSpc>
              <a:spcBef>
                <a:spcPts val="0"/>
              </a:spcBef>
            </a:pPr>
            <a:r>
              <a:rPr lang="en-US" sz="5000" i="1" dirty="0">
                <a:solidFill>
                  <a:schemeClr val="bg1"/>
                </a:solidFill>
              </a:rPr>
              <a:t>Metric – </a:t>
            </a:r>
            <a:r>
              <a:rPr lang="en-US" sz="5000" dirty="0">
                <a:solidFill>
                  <a:schemeClr val="bg1"/>
                </a:solidFill>
              </a:rPr>
              <a:t>This parameter specifies how we compute the distance. Typically, we use </a:t>
            </a:r>
            <a:r>
              <a:rPr lang="en-US" sz="5000" dirty="0" err="1">
                <a:solidFill>
                  <a:schemeClr val="bg1"/>
                </a:solidFill>
              </a:rPr>
              <a:t>euclidean</a:t>
            </a:r>
            <a:r>
              <a:rPr lang="en-US" sz="5000" dirty="0">
                <a:solidFill>
                  <a:schemeClr val="bg1"/>
                </a:solidFill>
              </a:rPr>
              <a:t> distance. You shouldn’t use any other metric unless you have a strong theoretical basis for doing so.</a:t>
            </a:r>
            <a:endParaRPr lang="en-US" sz="5000" i="1" dirty="0">
              <a:solidFill>
                <a:schemeClr val="bg1"/>
              </a:solidFill>
            </a:endParaRPr>
          </a:p>
          <a:p>
            <a:pPr marL="274320" indent="-457200">
              <a:lnSpc>
                <a:spcPct val="100000"/>
              </a:lnSpc>
              <a:spcBef>
                <a:spcPts val="0"/>
              </a:spcBef>
            </a:pPr>
            <a:r>
              <a:rPr lang="en-US" sz="5000" dirty="0">
                <a:solidFill>
                  <a:schemeClr val="bg1"/>
                </a:solidFill>
              </a:rPr>
              <a:t>I was not able to use UMAP for the </a:t>
            </a:r>
            <a:r>
              <a:rPr lang="en-US" sz="5000" dirty="0" err="1">
                <a:solidFill>
                  <a:schemeClr val="bg1"/>
                </a:solidFill>
              </a:rPr>
              <a:t>tomek</a:t>
            </a:r>
            <a:r>
              <a:rPr lang="en-US" sz="5000" dirty="0">
                <a:solidFill>
                  <a:schemeClr val="bg1"/>
                </a:solidFill>
              </a:rPr>
              <a:t> dataset because the dataset was so large, but I was able to use it for the </a:t>
            </a:r>
            <a:r>
              <a:rPr lang="en-US" sz="5000" dirty="0" err="1">
                <a:solidFill>
                  <a:schemeClr val="bg1"/>
                </a:solidFill>
              </a:rPr>
              <a:t>rus+tomek</a:t>
            </a:r>
            <a:r>
              <a:rPr lang="en-US" sz="5000" dirty="0">
                <a:solidFill>
                  <a:schemeClr val="bg1"/>
                </a:solidFill>
              </a:rPr>
              <a:t> dataset.</a:t>
            </a:r>
          </a:p>
          <a:p>
            <a:pPr marL="274320" indent="-457200">
              <a:lnSpc>
                <a:spcPct val="100000"/>
              </a:lnSpc>
              <a:spcBef>
                <a:spcPts val="0"/>
              </a:spcBef>
            </a:pPr>
            <a:r>
              <a:rPr lang="en-US" sz="5000" dirty="0">
                <a:solidFill>
                  <a:schemeClr val="bg1"/>
                </a:solidFill>
              </a:rPr>
              <a:t>Below are the graphs that I created using UMAP, where I varied </a:t>
            </a:r>
            <a:r>
              <a:rPr lang="en-US" sz="5000" i="1" dirty="0">
                <a:solidFill>
                  <a:schemeClr val="bg1"/>
                </a:solidFill>
              </a:rPr>
              <a:t>n</a:t>
            </a:r>
            <a:r>
              <a:rPr lang="en-US" sz="5000" dirty="0">
                <a:solidFill>
                  <a:schemeClr val="bg1"/>
                </a:solidFill>
              </a:rPr>
              <a:t> and </a:t>
            </a:r>
            <a:r>
              <a:rPr lang="en-US" sz="5000" i="1" dirty="0">
                <a:solidFill>
                  <a:schemeClr val="bg1"/>
                </a:solidFill>
              </a:rPr>
              <a:t>min-dist.</a:t>
            </a:r>
            <a:endParaRPr lang="en-US" sz="5000" dirty="0">
              <a:solidFill>
                <a:schemeClr val="bg1"/>
              </a:solidFill>
            </a:endParaRPr>
          </a:p>
          <a:p>
            <a:pPr marL="274320" indent="-457200">
              <a:lnSpc>
                <a:spcPct val="100000"/>
              </a:lnSpc>
              <a:spcBef>
                <a:spcPts val="0"/>
              </a:spcBef>
            </a:pPr>
            <a:r>
              <a:rPr lang="en-US" sz="5000" dirty="0">
                <a:solidFill>
                  <a:schemeClr val="bg1"/>
                </a:solidFill>
              </a:rPr>
              <a:t>I was not able to fully understand what I was looking at, but we can see there is some clear delineation between Fraud (1/orange), and No Fraud (0/blue). </a:t>
            </a:r>
          </a:p>
          <a:p>
            <a:pPr marL="274320" indent="-457200">
              <a:lnSpc>
                <a:spcPct val="100000"/>
              </a:lnSpc>
              <a:spcBef>
                <a:spcPts val="0"/>
              </a:spcBef>
            </a:pPr>
            <a:r>
              <a:rPr lang="en-US" sz="5000" dirty="0">
                <a:solidFill>
                  <a:schemeClr val="bg1"/>
                </a:solidFill>
              </a:rPr>
              <a:t>Because this is the </a:t>
            </a:r>
            <a:r>
              <a:rPr lang="en-US" sz="5000" dirty="0" err="1">
                <a:solidFill>
                  <a:schemeClr val="bg1"/>
                </a:solidFill>
              </a:rPr>
              <a:t>rus+tomek</a:t>
            </a:r>
            <a:r>
              <a:rPr lang="en-US" sz="5000" dirty="0">
                <a:solidFill>
                  <a:schemeClr val="bg1"/>
                </a:solidFill>
              </a:rPr>
              <a:t> dataset, the # of Fraud and No Fraud data points are closer to being equal.</a:t>
            </a:r>
          </a:p>
          <a:p>
            <a:pPr marL="274320" indent="-457200">
              <a:lnSpc>
                <a:spcPct val="100000"/>
              </a:lnSpc>
              <a:spcBef>
                <a:spcPts val="0"/>
              </a:spcBef>
            </a:pPr>
            <a:r>
              <a:rPr lang="en-US" sz="5000" dirty="0">
                <a:solidFill>
                  <a:schemeClr val="bg1"/>
                </a:solidFill>
              </a:rPr>
              <a:t>Based on these visuals, we can see that there are differences between Fraud and No Fraud, and we should expect a machine learning algorithm to be able to tell the difference between these two classifications in the higher dimensional space. </a:t>
            </a:r>
          </a:p>
          <a:p>
            <a:pPr marL="274320" indent="-457200">
              <a:lnSpc>
                <a:spcPct val="100000"/>
              </a:lnSpc>
              <a:spcBef>
                <a:spcPts val="0"/>
              </a:spcBef>
            </a:pPr>
            <a:endParaRPr lang="en-US" sz="5000" dirty="0"/>
          </a:p>
        </p:txBody>
      </p:sp>
      <p:pic>
        <p:nvPicPr>
          <p:cNvPr id="21" name="Picture 20" descr="A diagram of a map&#10;&#10;Description automatically generated">
            <a:extLst>
              <a:ext uri="{FF2B5EF4-FFF2-40B4-BE49-F238E27FC236}">
                <a16:creationId xmlns:a16="http://schemas.microsoft.com/office/drawing/2014/main" id="{70B7CD07-99A3-E4C5-CFB8-B263FEE51E1D}"/>
              </a:ext>
            </a:extLst>
          </p:cNvPr>
          <p:cNvPicPr>
            <a:picLocks noChangeAspect="1"/>
          </p:cNvPicPr>
          <p:nvPr/>
        </p:nvPicPr>
        <p:blipFill>
          <a:blip r:embed="rId3"/>
          <a:stretch>
            <a:fillRect/>
          </a:stretch>
        </p:blipFill>
        <p:spPr>
          <a:xfrm>
            <a:off x="1150618" y="26962446"/>
            <a:ext cx="9187877" cy="6330950"/>
          </a:xfrm>
          <a:prstGeom prst="rect">
            <a:avLst/>
          </a:prstGeom>
          <a:ln w="57150">
            <a:solidFill>
              <a:schemeClr val="tx1"/>
            </a:solidFill>
          </a:ln>
        </p:spPr>
      </p:pic>
      <p:sp>
        <p:nvSpPr>
          <p:cNvPr id="22" name="TextBox 21">
            <a:extLst>
              <a:ext uri="{FF2B5EF4-FFF2-40B4-BE49-F238E27FC236}">
                <a16:creationId xmlns:a16="http://schemas.microsoft.com/office/drawing/2014/main" id="{E483ECA3-1622-F316-5768-6047C8126358}"/>
              </a:ext>
            </a:extLst>
          </p:cNvPr>
          <p:cNvSpPr txBox="1"/>
          <p:nvPr/>
        </p:nvSpPr>
        <p:spPr>
          <a:xfrm>
            <a:off x="1333498" y="33483896"/>
            <a:ext cx="8593517" cy="1015663"/>
          </a:xfrm>
          <a:prstGeom prst="rect">
            <a:avLst/>
          </a:prstGeom>
          <a:noFill/>
        </p:spPr>
        <p:txBody>
          <a:bodyPr wrap="square" rtlCol="0">
            <a:spAutoFit/>
          </a:bodyPr>
          <a:lstStyle/>
          <a:p>
            <a:pPr algn="ctr"/>
            <a:r>
              <a:rPr lang="en-US" sz="3000" dirty="0">
                <a:solidFill>
                  <a:schemeClr val="bg1"/>
                </a:solidFill>
                <a:highlight>
                  <a:srgbClr val="0000FF"/>
                </a:highlight>
              </a:rPr>
              <a:t>Figure 1. UMAP projection of </a:t>
            </a:r>
            <a:r>
              <a:rPr lang="en-US" sz="3000" dirty="0" err="1">
                <a:solidFill>
                  <a:schemeClr val="bg1"/>
                </a:solidFill>
                <a:highlight>
                  <a:srgbClr val="0000FF"/>
                </a:highlight>
              </a:rPr>
              <a:t>rus+tomek</a:t>
            </a:r>
            <a:r>
              <a:rPr lang="en-US" sz="3000" dirty="0">
                <a:solidFill>
                  <a:schemeClr val="bg1"/>
                </a:solidFill>
                <a:highlight>
                  <a:srgbClr val="0000FF"/>
                </a:highlight>
              </a:rPr>
              <a:t> data with </a:t>
            </a:r>
            <a:r>
              <a:rPr lang="en-US" sz="3000" dirty="0" err="1">
                <a:solidFill>
                  <a:schemeClr val="bg1"/>
                </a:solidFill>
                <a:highlight>
                  <a:srgbClr val="0000FF"/>
                </a:highlight>
              </a:rPr>
              <a:t>min_dist</a:t>
            </a:r>
            <a:r>
              <a:rPr lang="en-US" sz="3000" dirty="0">
                <a:solidFill>
                  <a:schemeClr val="bg1"/>
                </a:solidFill>
                <a:highlight>
                  <a:srgbClr val="0000FF"/>
                </a:highlight>
              </a:rPr>
              <a:t> = 0, and </a:t>
            </a:r>
            <a:r>
              <a:rPr lang="en-US" sz="3000" dirty="0" err="1">
                <a:solidFill>
                  <a:schemeClr val="bg1"/>
                </a:solidFill>
                <a:highlight>
                  <a:srgbClr val="0000FF"/>
                </a:highlight>
              </a:rPr>
              <a:t>n_neighbors</a:t>
            </a:r>
            <a:r>
              <a:rPr lang="en-US" sz="3000" dirty="0">
                <a:solidFill>
                  <a:schemeClr val="bg1"/>
                </a:solidFill>
                <a:highlight>
                  <a:srgbClr val="0000FF"/>
                </a:highlight>
              </a:rPr>
              <a:t> = 70</a:t>
            </a:r>
          </a:p>
        </p:txBody>
      </p:sp>
      <p:pic>
        <p:nvPicPr>
          <p:cNvPr id="24" name="Picture 23" descr="A map of a map of a country&#10;&#10;Description automatically generated">
            <a:extLst>
              <a:ext uri="{FF2B5EF4-FFF2-40B4-BE49-F238E27FC236}">
                <a16:creationId xmlns:a16="http://schemas.microsoft.com/office/drawing/2014/main" id="{61BFAD17-43F1-B43E-F112-F83BFB26B042}"/>
              </a:ext>
            </a:extLst>
          </p:cNvPr>
          <p:cNvPicPr>
            <a:picLocks noChangeAspect="1"/>
          </p:cNvPicPr>
          <p:nvPr/>
        </p:nvPicPr>
        <p:blipFill>
          <a:blip r:embed="rId4"/>
          <a:stretch>
            <a:fillRect/>
          </a:stretch>
        </p:blipFill>
        <p:spPr>
          <a:xfrm>
            <a:off x="13474260" y="26962446"/>
            <a:ext cx="9007638" cy="6330950"/>
          </a:xfrm>
          <a:prstGeom prst="rect">
            <a:avLst/>
          </a:prstGeom>
          <a:ln w="57150">
            <a:solidFill>
              <a:schemeClr val="tx1"/>
            </a:solidFill>
          </a:ln>
        </p:spPr>
      </p:pic>
      <p:sp>
        <p:nvSpPr>
          <p:cNvPr id="25" name="TextBox 24">
            <a:extLst>
              <a:ext uri="{FF2B5EF4-FFF2-40B4-BE49-F238E27FC236}">
                <a16:creationId xmlns:a16="http://schemas.microsoft.com/office/drawing/2014/main" id="{34B1B816-1B8B-4220-A785-EBF318DCE840}"/>
              </a:ext>
            </a:extLst>
          </p:cNvPr>
          <p:cNvSpPr txBox="1"/>
          <p:nvPr/>
        </p:nvSpPr>
        <p:spPr>
          <a:xfrm>
            <a:off x="13793330" y="33483896"/>
            <a:ext cx="8593517" cy="1015663"/>
          </a:xfrm>
          <a:prstGeom prst="rect">
            <a:avLst/>
          </a:prstGeom>
          <a:noFill/>
        </p:spPr>
        <p:txBody>
          <a:bodyPr wrap="square" rtlCol="0">
            <a:spAutoFit/>
          </a:bodyPr>
          <a:lstStyle/>
          <a:p>
            <a:pPr algn="ctr"/>
            <a:r>
              <a:rPr lang="en-US" sz="3000" dirty="0">
                <a:solidFill>
                  <a:schemeClr val="bg1"/>
                </a:solidFill>
                <a:highlight>
                  <a:srgbClr val="0000FF"/>
                </a:highlight>
              </a:rPr>
              <a:t>Figure 2. UMAP projection of </a:t>
            </a:r>
            <a:r>
              <a:rPr lang="en-US" sz="3000" dirty="0" err="1">
                <a:solidFill>
                  <a:schemeClr val="bg1"/>
                </a:solidFill>
                <a:highlight>
                  <a:srgbClr val="0000FF"/>
                </a:highlight>
              </a:rPr>
              <a:t>rus+tomek</a:t>
            </a:r>
            <a:r>
              <a:rPr lang="en-US" sz="3000" dirty="0">
                <a:solidFill>
                  <a:schemeClr val="bg1"/>
                </a:solidFill>
                <a:highlight>
                  <a:srgbClr val="0000FF"/>
                </a:highlight>
              </a:rPr>
              <a:t> data with </a:t>
            </a:r>
            <a:r>
              <a:rPr lang="en-US" sz="3000" dirty="0" err="1">
                <a:solidFill>
                  <a:schemeClr val="bg1"/>
                </a:solidFill>
                <a:highlight>
                  <a:srgbClr val="0000FF"/>
                </a:highlight>
              </a:rPr>
              <a:t>min_dist</a:t>
            </a:r>
            <a:r>
              <a:rPr lang="en-US" sz="3000" dirty="0">
                <a:solidFill>
                  <a:schemeClr val="bg1"/>
                </a:solidFill>
                <a:highlight>
                  <a:srgbClr val="0000FF"/>
                </a:highlight>
              </a:rPr>
              <a:t> = 0.1, and </a:t>
            </a:r>
            <a:r>
              <a:rPr lang="en-US" sz="3000" dirty="0" err="1">
                <a:solidFill>
                  <a:schemeClr val="bg1"/>
                </a:solidFill>
                <a:highlight>
                  <a:srgbClr val="0000FF"/>
                </a:highlight>
              </a:rPr>
              <a:t>n_neighbors</a:t>
            </a:r>
            <a:r>
              <a:rPr lang="en-US" sz="3000" dirty="0">
                <a:solidFill>
                  <a:schemeClr val="bg1"/>
                </a:solidFill>
                <a:highlight>
                  <a:srgbClr val="0000FF"/>
                </a:highlight>
              </a:rPr>
              <a:t> = 70</a:t>
            </a:r>
          </a:p>
        </p:txBody>
      </p:sp>
      <p:pic>
        <p:nvPicPr>
          <p:cNvPr id="27" name="Picture 26" descr="A diagram of a map&#10;&#10;Description automatically generated">
            <a:extLst>
              <a:ext uri="{FF2B5EF4-FFF2-40B4-BE49-F238E27FC236}">
                <a16:creationId xmlns:a16="http://schemas.microsoft.com/office/drawing/2014/main" id="{B0A42DB3-6587-947B-DD73-1CF5785BD3B9}"/>
              </a:ext>
            </a:extLst>
          </p:cNvPr>
          <p:cNvPicPr>
            <a:picLocks noChangeAspect="1"/>
          </p:cNvPicPr>
          <p:nvPr/>
        </p:nvPicPr>
        <p:blipFill>
          <a:blip r:embed="rId5"/>
          <a:stretch>
            <a:fillRect/>
          </a:stretch>
        </p:blipFill>
        <p:spPr>
          <a:xfrm>
            <a:off x="25617663" y="26962446"/>
            <a:ext cx="9132054" cy="6330950"/>
          </a:xfrm>
          <a:prstGeom prst="rect">
            <a:avLst/>
          </a:prstGeom>
          <a:ln w="57150">
            <a:solidFill>
              <a:schemeClr val="tx1"/>
            </a:solidFill>
          </a:ln>
        </p:spPr>
      </p:pic>
      <p:sp>
        <p:nvSpPr>
          <p:cNvPr id="28" name="TextBox 27">
            <a:extLst>
              <a:ext uri="{FF2B5EF4-FFF2-40B4-BE49-F238E27FC236}">
                <a16:creationId xmlns:a16="http://schemas.microsoft.com/office/drawing/2014/main" id="{25404C44-F0CB-486E-6790-953AF724CE1A}"/>
              </a:ext>
            </a:extLst>
          </p:cNvPr>
          <p:cNvSpPr txBox="1"/>
          <p:nvPr/>
        </p:nvSpPr>
        <p:spPr>
          <a:xfrm>
            <a:off x="25704521" y="33483896"/>
            <a:ext cx="8593517" cy="1015663"/>
          </a:xfrm>
          <a:prstGeom prst="rect">
            <a:avLst/>
          </a:prstGeom>
          <a:noFill/>
        </p:spPr>
        <p:txBody>
          <a:bodyPr wrap="square" rtlCol="0">
            <a:spAutoFit/>
          </a:bodyPr>
          <a:lstStyle/>
          <a:p>
            <a:pPr algn="ctr"/>
            <a:r>
              <a:rPr lang="en-US" sz="3000" dirty="0">
                <a:solidFill>
                  <a:schemeClr val="bg1"/>
                </a:solidFill>
                <a:highlight>
                  <a:srgbClr val="0000FF"/>
                </a:highlight>
              </a:rPr>
              <a:t>Figure 3. UMAP projection of </a:t>
            </a:r>
            <a:r>
              <a:rPr lang="en-US" sz="3000" dirty="0" err="1">
                <a:solidFill>
                  <a:schemeClr val="bg1"/>
                </a:solidFill>
                <a:highlight>
                  <a:srgbClr val="0000FF"/>
                </a:highlight>
              </a:rPr>
              <a:t>rus+tomek</a:t>
            </a:r>
            <a:r>
              <a:rPr lang="en-US" sz="3000" dirty="0">
                <a:solidFill>
                  <a:schemeClr val="bg1"/>
                </a:solidFill>
                <a:highlight>
                  <a:srgbClr val="0000FF"/>
                </a:highlight>
              </a:rPr>
              <a:t> data with </a:t>
            </a:r>
            <a:r>
              <a:rPr lang="en-US" sz="3000" dirty="0" err="1">
                <a:solidFill>
                  <a:schemeClr val="bg1"/>
                </a:solidFill>
                <a:highlight>
                  <a:srgbClr val="0000FF"/>
                </a:highlight>
              </a:rPr>
              <a:t>min_dist</a:t>
            </a:r>
            <a:r>
              <a:rPr lang="en-US" sz="3000" dirty="0">
                <a:solidFill>
                  <a:schemeClr val="bg1"/>
                </a:solidFill>
                <a:highlight>
                  <a:srgbClr val="0000FF"/>
                </a:highlight>
              </a:rPr>
              <a:t> = 0.1, and </a:t>
            </a:r>
            <a:r>
              <a:rPr lang="en-US" sz="3000" dirty="0" err="1">
                <a:solidFill>
                  <a:schemeClr val="bg1"/>
                </a:solidFill>
                <a:highlight>
                  <a:srgbClr val="0000FF"/>
                </a:highlight>
              </a:rPr>
              <a:t>n_neighbors</a:t>
            </a:r>
            <a:r>
              <a:rPr lang="en-US" sz="3000" dirty="0">
                <a:solidFill>
                  <a:schemeClr val="bg1"/>
                </a:solidFill>
                <a:highlight>
                  <a:srgbClr val="0000FF"/>
                </a:highlight>
              </a:rPr>
              <a:t> = 150</a:t>
            </a:r>
          </a:p>
        </p:txBody>
      </p:sp>
    </p:spTree>
    <p:extLst>
      <p:ext uri="{BB962C8B-B14F-4D97-AF65-F5344CB8AC3E}">
        <p14:creationId xmlns:p14="http://schemas.microsoft.com/office/powerpoint/2010/main" val="11400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alpha val="78217"/>
                <a:lumMod val="56566"/>
                <a:lumOff val="43434"/>
              </a:schemeClr>
            </a:gs>
            <a:gs pos="52000">
              <a:srgbClr val="FF788B">
                <a:alpha val="68212"/>
                <a:lumMod val="77000"/>
                <a:lumOff val="23000"/>
              </a:srgbClr>
            </a:gs>
            <a:gs pos="79000">
              <a:schemeClr val="accent1">
                <a:lumMod val="30000"/>
                <a:lumOff val="70000"/>
                <a:alpha val="88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C79B12-72D5-47E7-5792-45FB69AF0782}"/>
              </a:ext>
            </a:extLst>
          </p:cNvPr>
          <p:cNvSpPr txBox="1">
            <a:spLocks/>
          </p:cNvSpPr>
          <p:nvPr/>
        </p:nvSpPr>
        <p:spPr>
          <a:xfrm>
            <a:off x="0" y="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latin typeface="BANK GOTHIC MEDIUM" pitchFamily="2" charset="77"/>
              </a:rPr>
              <a:t>MODELING THE DATA</a:t>
            </a:r>
          </a:p>
        </p:txBody>
      </p:sp>
      <p:sp>
        <p:nvSpPr>
          <p:cNvPr id="5" name="Title 1">
            <a:extLst>
              <a:ext uri="{FF2B5EF4-FFF2-40B4-BE49-F238E27FC236}">
                <a16:creationId xmlns:a16="http://schemas.microsoft.com/office/drawing/2014/main" id="{043FC332-1407-5EB4-EC07-E8A7C14349E2}"/>
              </a:ext>
            </a:extLst>
          </p:cNvPr>
          <p:cNvSpPr txBox="1">
            <a:spLocks/>
          </p:cNvSpPr>
          <p:nvPr/>
        </p:nvSpPr>
        <p:spPr>
          <a:xfrm>
            <a:off x="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latin typeface="BANK GOTHIC MEDIUM" pitchFamily="2" charset="77"/>
              </a:rPr>
              <a:t>Python Script: “4. Modeling”</a:t>
            </a:r>
          </a:p>
        </p:txBody>
      </p:sp>
      <p:sp>
        <p:nvSpPr>
          <p:cNvPr id="6" name="Content Placeholder 8">
            <a:extLst>
              <a:ext uri="{FF2B5EF4-FFF2-40B4-BE49-F238E27FC236}">
                <a16:creationId xmlns:a16="http://schemas.microsoft.com/office/drawing/2014/main" id="{956CD823-6312-C7B7-E0BD-1720C61B6BF2}"/>
              </a:ext>
            </a:extLst>
          </p:cNvPr>
          <p:cNvSpPr>
            <a:spLocks noGrp="1"/>
          </p:cNvSpPr>
          <p:nvPr>
            <p:ph idx="1"/>
          </p:nvPr>
        </p:nvSpPr>
        <p:spPr>
          <a:xfrm>
            <a:off x="853440" y="3229873"/>
            <a:ext cx="35025874" cy="1716786"/>
          </a:xfrm>
          <a:ln w="38100">
            <a:solidFill>
              <a:schemeClr val="bg1"/>
            </a:solidFill>
          </a:ln>
        </p:spPr>
        <p:txBody>
          <a:bodyPr>
            <a:normAutofit/>
          </a:bodyPr>
          <a:lstStyle/>
          <a:p>
            <a:pPr marL="0" indent="0">
              <a:lnSpc>
                <a:spcPct val="100000"/>
              </a:lnSpc>
              <a:spcBef>
                <a:spcPts val="0"/>
              </a:spcBef>
              <a:buNone/>
            </a:pPr>
            <a:r>
              <a:rPr lang="en-US" sz="4000" b="1" u="sng" dirty="0">
                <a:solidFill>
                  <a:srgbClr val="7030A0"/>
                </a:solidFill>
              </a:rPr>
              <a:t>INTRODUCTION</a:t>
            </a:r>
          </a:p>
          <a:p>
            <a:pPr marL="274320" indent="-457200">
              <a:lnSpc>
                <a:spcPct val="100000"/>
              </a:lnSpc>
              <a:spcBef>
                <a:spcPts val="0"/>
              </a:spcBef>
            </a:pPr>
            <a:r>
              <a:rPr lang="en-US" sz="3000" dirty="0"/>
              <a:t>Before we get into the modeling aspect of the project, there were 3 things that we need to figure out</a:t>
            </a:r>
            <a:r>
              <a:rPr lang="en-US" sz="3000" b="1" dirty="0"/>
              <a:t>: 1.) Establish the set of machine learning algorithms we want to test on the datasets, 2.) Determine metrics to look at that would define a ”good” algorithm, and 3.) Develop a framework/pipeline to run the code efficiently.</a:t>
            </a:r>
          </a:p>
        </p:txBody>
      </p:sp>
      <p:sp>
        <p:nvSpPr>
          <p:cNvPr id="7" name="Content Placeholder 8">
            <a:extLst>
              <a:ext uri="{FF2B5EF4-FFF2-40B4-BE49-F238E27FC236}">
                <a16:creationId xmlns:a16="http://schemas.microsoft.com/office/drawing/2014/main" id="{4F48D4FE-DF59-2DEC-BE10-AF857A2BCBEF}"/>
              </a:ext>
            </a:extLst>
          </p:cNvPr>
          <p:cNvSpPr txBox="1">
            <a:spLocks/>
          </p:cNvSpPr>
          <p:nvPr/>
        </p:nvSpPr>
        <p:spPr>
          <a:xfrm>
            <a:off x="853440" y="5372099"/>
            <a:ext cx="25194732" cy="29791887"/>
          </a:xfrm>
          <a:prstGeom prst="rect">
            <a:avLst/>
          </a:prstGeom>
          <a:ln w="38100">
            <a:solidFill>
              <a:schemeClr val="bg1"/>
            </a:solidFill>
          </a:ln>
        </p:spPr>
        <p:txBody>
          <a:bodyPr vert="horz" lIns="91440" tIns="45720" rIns="91440" bIns="45720"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4000" b="1" u="sng" dirty="0">
                <a:solidFill>
                  <a:srgbClr val="7030A0"/>
                </a:solidFill>
              </a:rPr>
              <a:t>1. MACHINE LEARNING ALGORITHMS</a:t>
            </a:r>
          </a:p>
          <a:p>
            <a:pPr marL="274320" indent="-457200">
              <a:lnSpc>
                <a:spcPct val="100000"/>
              </a:lnSpc>
              <a:spcBef>
                <a:spcPts val="0"/>
              </a:spcBef>
            </a:pPr>
            <a:r>
              <a:rPr lang="en-US" sz="3000" dirty="0"/>
              <a:t>We want to focus on classifier algorithms since this is a classification problem. Based on algorithms in the </a:t>
            </a:r>
            <a:r>
              <a:rPr lang="en-US" sz="3000" dirty="0" err="1"/>
              <a:t>artemis</a:t>
            </a:r>
            <a:r>
              <a:rPr lang="en-US" sz="3000" dirty="0"/>
              <a:t> </a:t>
            </a:r>
            <a:r>
              <a:rPr lang="en-US" sz="3000" dirty="0" err="1"/>
              <a:t>youtube</a:t>
            </a:r>
            <a:r>
              <a:rPr lang="en-US" sz="3000" dirty="0"/>
              <a:t> video and other algorithms I heard about, these were the algorithms that I chose to look at:</a:t>
            </a:r>
          </a:p>
          <a:p>
            <a:pPr marL="1645920" lvl="1" indent="0">
              <a:lnSpc>
                <a:spcPct val="100000"/>
              </a:lnSpc>
              <a:spcBef>
                <a:spcPts val="0"/>
              </a:spcBef>
              <a:buNone/>
            </a:pPr>
            <a:r>
              <a:rPr lang="en-US" sz="3000" b="1" u="sng" dirty="0">
                <a:solidFill>
                  <a:srgbClr val="0050D8"/>
                </a:solidFill>
              </a:rPr>
              <a:t>TREE ALGORITHMS -</a:t>
            </a:r>
            <a:r>
              <a:rPr lang="en-US" sz="3000" dirty="0">
                <a:solidFill>
                  <a:srgbClr val="0050D8"/>
                </a:solidFill>
              </a:rPr>
              <a:t> </a:t>
            </a:r>
            <a:r>
              <a:rPr lang="en-US" sz="3000" b="1" i="1" dirty="0">
                <a:solidFill>
                  <a:srgbClr val="0050D8"/>
                </a:solidFill>
              </a:rPr>
              <a:t>These are all decision tree-based algorithm that is composed of decision nodes and leaf nodes. These decision trees are essentially comprised of different logical statements specific features in order to split the data into subsets and determine which class a specific instance belongs to. Whichever leaf node an instance belongs to determines the class. All these algorithms implement this basic idea in different ways.</a:t>
            </a:r>
          </a:p>
          <a:p>
            <a:pPr marL="2103120" lvl="1" indent="-457200">
              <a:lnSpc>
                <a:spcPct val="100000"/>
              </a:lnSpc>
              <a:spcBef>
                <a:spcPts val="0"/>
              </a:spcBef>
            </a:pPr>
            <a:r>
              <a:rPr lang="en-US" sz="2600" i="1" dirty="0">
                <a:highlight>
                  <a:srgbClr val="FFFF00"/>
                </a:highlight>
                <a:hlinkClick r:id="rId2"/>
              </a:rPr>
              <a:t>Decision Tree Classifier</a:t>
            </a:r>
            <a:r>
              <a:rPr lang="en-US" sz="2600" i="1" dirty="0">
                <a:highlight>
                  <a:srgbClr val="FFFF00"/>
                </a:highlight>
              </a:rPr>
              <a:t>:</a:t>
            </a:r>
            <a:r>
              <a:rPr lang="en-US" sz="2600" dirty="0">
                <a:highlight>
                  <a:srgbClr val="FFFF00"/>
                </a:highlight>
              </a:rPr>
              <a:t> </a:t>
            </a:r>
            <a:r>
              <a:rPr lang="en-US" sz="2600" dirty="0"/>
              <a:t>The most basic tree-based algorithm. This is a single decision tree.</a:t>
            </a:r>
            <a:endParaRPr lang="en-US" sz="2600" i="1" dirty="0"/>
          </a:p>
          <a:p>
            <a:pPr marL="2103120" lvl="1" indent="-457200">
              <a:lnSpc>
                <a:spcPct val="100000"/>
              </a:lnSpc>
              <a:spcBef>
                <a:spcPts val="0"/>
              </a:spcBef>
            </a:pPr>
            <a:r>
              <a:rPr lang="en-US" sz="2600" i="1" dirty="0">
                <a:highlight>
                  <a:srgbClr val="FFFF00"/>
                </a:highlight>
                <a:hlinkClick r:id="rId3"/>
              </a:rPr>
              <a:t>Extra Tree Classifier</a:t>
            </a:r>
            <a:r>
              <a:rPr lang="en-US" sz="2600" i="1" dirty="0">
                <a:highlight>
                  <a:srgbClr val="FFFF00"/>
                </a:highlight>
              </a:rPr>
              <a:t>: </a:t>
            </a:r>
            <a:r>
              <a:rPr lang="en-US" sz="2600" dirty="0"/>
              <a:t>This classifier is a step-up to the regular decision tree. Essentially, at each node features are randomly sampled from the dataset based on the </a:t>
            </a:r>
            <a:r>
              <a:rPr lang="en-US" sz="2600" i="1" dirty="0" err="1"/>
              <a:t>max_features</a:t>
            </a:r>
            <a:r>
              <a:rPr lang="en-US" sz="2600" i="1" dirty="0"/>
              <a:t> </a:t>
            </a:r>
            <a:r>
              <a:rPr lang="en-US" sz="2600" dirty="0"/>
              <a:t>variable and it will randomly choose a variable and value at which to split the data on. This should not be used by itself, It should be used in an ensemble algorithm. Which leads to the next algorithm…</a:t>
            </a:r>
          </a:p>
          <a:p>
            <a:pPr marL="2103120" lvl="1" indent="-457200">
              <a:lnSpc>
                <a:spcPct val="100000"/>
              </a:lnSpc>
              <a:spcBef>
                <a:spcPts val="0"/>
              </a:spcBef>
            </a:pPr>
            <a:r>
              <a:rPr lang="en-US" sz="2600" i="1" dirty="0">
                <a:highlight>
                  <a:srgbClr val="FFFF00"/>
                </a:highlight>
                <a:hlinkClick r:id="rId4"/>
              </a:rPr>
              <a:t>Extra Trees Classifier</a:t>
            </a:r>
            <a:r>
              <a:rPr lang="en-US" sz="2600" i="1" dirty="0">
                <a:highlight>
                  <a:srgbClr val="FFFF00"/>
                </a:highlight>
              </a:rPr>
              <a:t>: </a:t>
            </a:r>
            <a:r>
              <a:rPr lang="en-US" sz="2600" dirty="0"/>
              <a:t>This algorithm fits a number of randomized decision trees (AKA extra trees) on various sub samples of the dataset. This algorithm then uses averaging between all the trees in order to increase predictive accuracy and prevent over-fitting. This is similar to the random forest algorithm, but the trees are developed randomly. Here is an </a:t>
            </a:r>
            <a:r>
              <a:rPr lang="en-US" sz="2600" dirty="0">
                <a:hlinkClick r:id="rId5"/>
              </a:rPr>
              <a:t>article</a:t>
            </a:r>
            <a:r>
              <a:rPr lang="en-US" sz="2600" dirty="0"/>
              <a:t> that explains the differences between ETC and RFC.</a:t>
            </a:r>
            <a:endParaRPr lang="en-US" sz="2600" i="1" dirty="0"/>
          </a:p>
          <a:p>
            <a:pPr marL="2103120" lvl="1" indent="-457200">
              <a:lnSpc>
                <a:spcPct val="100000"/>
              </a:lnSpc>
              <a:spcBef>
                <a:spcPts val="0"/>
              </a:spcBef>
            </a:pPr>
            <a:r>
              <a:rPr lang="en-US" sz="2600" i="1" dirty="0">
                <a:highlight>
                  <a:srgbClr val="FFFF00"/>
                </a:highlight>
                <a:hlinkClick r:id="rId6"/>
              </a:rPr>
              <a:t>Random Forest Classifier</a:t>
            </a:r>
            <a:r>
              <a:rPr lang="en-US" sz="2600" i="1" dirty="0">
                <a:highlight>
                  <a:srgbClr val="FFFF00"/>
                </a:highlight>
              </a:rPr>
              <a:t>: </a:t>
            </a:r>
            <a:r>
              <a:rPr lang="en-US" sz="2600" dirty="0"/>
              <a:t>The random forest algorithm is an ensemble method that uses multiple trees like the extra trees classifier. However, the trees are not randomly generated from random samples and splits from the data. Instead we use a method known as “</a:t>
            </a:r>
            <a:r>
              <a:rPr lang="en-US" sz="2600" dirty="0">
                <a:hlinkClick r:id="rId7"/>
              </a:rPr>
              <a:t>bagging</a:t>
            </a:r>
            <a:r>
              <a:rPr lang="en-US" sz="2600" dirty="0"/>
              <a:t>” AKA bootstrap aggregating. Essentially, this randomly samples the data with replacement, and it trains decision trees with these different random samples. However, the values of the features for the split are not chosen randomly; these are chosen with another algorithm to help determine an optimal split for that particular feature. All of these decision trees are then utilized to help make a decision on a new piece of data. </a:t>
            </a:r>
            <a:endParaRPr lang="en-US" sz="2600" i="1" dirty="0"/>
          </a:p>
          <a:p>
            <a:pPr marL="2103120" lvl="1" indent="-457200">
              <a:lnSpc>
                <a:spcPct val="100000"/>
              </a:lnSpc>
              <a:spcBef>
                <a:spcPts val="0"/>
              </a:spcBef>
            </a:pPr>
            <a:r>
              <a:rPr lang="en-US" sz="2600" i="1" dirty="0">
                <a:highlight>
                  <a:srgbClr val="FFFF00"/>
                </a:highlight>
                <a:hlinkClick r:id="rId8"/>
              </a:rPr>
              <a:t>Gradient Boosting Classifier</a:t>
            </a:r>
            <a:r>
              <a:rPr lang="en-US" sz="2600" i="1" dirty="0">
                <a:highlight>
                  <a:srgbClr val="FFFF00"/>
                </a:highlight>
              </a:rPr>
              <a:t> : </a:t>
            </a:r>
            <a:r>
              <a:rPr lang="en-US" sz="2600" i="1" dirty="0"/>
              <a:t>G</a:t>
            </a:r>
            <a:r>
              <a:rPr lang="en-US" sz="2600" dirty="0"/>
              <a:t>radient boosting is a specific machine learning technique. We have a loss function that captures the error in our predictions that we want to minimize. In order to minimize this function, gradient boosting acts by iteratively adding weak learners together. A weak learner is a single decision tree that doesn’t do well at classifying the data. But as we add more together, we can create an ensemble of learning algorithms that can do pretty well at classifying the data (depending on how we tune the </a:t>
            </a:r>
            <a:r>
              <a:rPr lang="en-US" sz="2600" dirty="0" err="1"/>
              <a:t>hyperpararmeters</a:t>
            </a:r>
            <a:r>
              <a:rPr lang="en-US" sz="2600" dirty="0"/>
              <a:t> of course).</a:t>
            </a:r>
            <a:endParaRPr lang="en-US" sz="2600" i="1" dirty="0"/>
          </a:p>
          <a:p>
            <a:pPr marL="2103120" lvl="1" indent="-457200">
              <a:lnSpc>
                <a:spcPct val="100000"/>
              </a:lnSpc>
              <a:spcBef>
                <a:spcPts val="0"/>
              </a:spcBef>
            </a:pPr>
            <a:r>
              <a:rPr lang="en-US" sz="2600" i="1" dirty="0">
                <a:highlight>
                  <a:srgbClr val="FFFF00"/>
                </a:highlight>
                <a:hlinkClick r:id="rId9"/>
              </a:rPr>
              <a:t>Extreme Gradient Boosted Machine (</a:t>
            </a:r>
            <a:r>
              <a:rPr lang="en-US" sz="2600" i="1" dirty="0" err="1">
                <a:highlight>
                  <a:srgbClr val="FFFF00"/>
                </a:highlight>
                <a:hlinkClick r:id="rId9"/>
              </a:rPr>
              <a:t>XGBoost</a:t>
            </a:r>
            <a:r>
              <a:rPr lang="en-US" sz="2600" i="1" dirty="0">
                <a:highlight>
                  <a:srgbClr val="FFFF00"/>
                </a:highlight>
                <a:hlinkClick r:id="rId9"/>
              </a:rPr>
              <a:t>): </a:t>
            </a:r>
            <a:r>
              <a:rPr lang="en-US" sz="2600" dirty="0"/>
              <a:t>This algorithm has the same basic premise described above. The only difference is the various optimization methods this algorithm uses to minimize the loss function that is used. Note that this algorithm takes a LONG TIME to execute. When I was running my code, this algorithm by far took the longest to run compared to the rest.</a:t>
            </a:r>
          </a:p>
          <a:p>
            <a:pPr marL="2103120" lvl="1" indent="-457200">
              <a:lnSpc>
                <a:spcPct val="100000"/>
              </a:lnSpc>
              <a:spcBef>
                <a:spcPts val="0"/>
              </a:spcBef>
            </a:pPr>
            <a:r>
              <a:rPr lang="en-US" sz="2600" i="1" dirty="0">
                <a:highlight>
                  <a:srgbClr val="FFFF00"/>
                </a:highlight>
                <a:hlinkClick r:id="rId10"/>
              </a:rPr>
              <a:t>Light Gradient Boosted Machine (LGBM): </a:t>
            </a:r>
            <a:r>
              <a:rPr lang="en-US" sz="2600" dirty="0">
                <a:highlight>
                  <a:srgbClr val="FFFF00"/>
                </a:highlight>
                <a:hlinkClick r:id="rId10"/>
              </a:rPr>
              <a:t> </a:t>
            </a:r>
            <a:r>
              <a:rPr lang="en-US" sz="2600" dirty="0"/>
              <a:t>This algorithm also uses the general gradient boosting technique, but again implements it in a different way.  According to this </a:t>
            </a:r>
            <a:r>
              <a:rPr lang="en-US" sz="2600" dirty="0">
                <a:hlinkClick r:id="rId11"/>
              </a:rPr>
              <a:t>article</a:t>
            </a:r>
            <a:r>
              <a:rPr lang="en-US" sz="2600" dirty="0"/>
              <a:t>, LGBM uses histograms to bin the data and make the calculations more efficient.  It also combines some features together to reduce the feature space and make the algorithm run faster.</a:t>
            </a:r>
            <a:endParaRPr lang="en-US" sz="2600" i="1" dirty="0"/>
          </a:p>
          <a:p>
            <a:pPr marL="1645920" lvl="1" indent="0">
              <a:lnSpc>
                <a:spcPct val="100000"/>
              </a:lnSpc>
              <a:spcBef>
                <a:spcPts val="0"/>
              </a:spcBef>
              <a:buNone/>
            </a:pPr>
            <a:r>
              <a:rPr lang="en-US" sz="3000" b="1" u="sng" dirty="0">
                <a:solidFill>
                  <a:srgbClr val="00B050"/>
                </a:solidFill>
              </a:rPr>
              <a:t>LINEAR ALGORITHMS -</a:t>
            </a:r>
            <a:r>
              <a:rPr lang="en-US" sz="3000" dirty="0">
                <a:solidFill>
                  <a:srgbClr val="00B050"/>
                </a:solidFill>
              </a:rPr>
              <a:t> </a:t>
            </a:r>
            <a:r>
              <a:rPr lang="en-US" sz="3000" b="1" i="1" dirty="0">
                <a:solidFill>
                  <a:srgbClr val="00B050"/>
                </a:solidFill>
              </a:rPr>
              <a:t>These algorithms develop an equation based on the feature variables. Depending on the output of this equation, this helps us classify a specific instance as part of certain class.</a:t>
            </a:r>
          </a:p>
          <a:p>
            <a:pPr marL="2103120" lvl="1" indent="-457200">
              <a:lnSpc>
                <a:spcPct val="100000"/>
              </a:lnSpc>
              <a:spcBef>
                <a:spcPts val="0"/>
              </a:spcBef>
            </a:pPr>
            <a:r>
              <a:rPr lang="en-US" sz="2600" i="1" dirty="0">
                <a:highlight>
                  <a:srgbClr val="FFFF00"/>
                </a:highlight>
                <a:hlinkClick r:id="rId12"/>
              </a:rPr>
              <a:t>Logistic Regression: </a:t>
            </a:r>
            <a:r>
              <a:rPr lang="en-US" sz="2600" dirty="0"/>
              <a:t>This algorithm is very similar to a linear regression equation, except we use a logarithmic equation instead, and the output is binary (0 or 1).</a:t>
            </a:r>
          </a:p>
          <a:p>
            <a:pPr marL="2103120" lvl="1" indent="-457200">
              <a:lnSpc>
                <a:spcPct val="100000"/>
              </a:lnSpc>
              <a:spcBef>
                <a:spcPts val="0"/>
              </a:spcBef>
            </a:pPr>
            <a:r>
              <a:rPr lang="en-US" sz="2600" i="1" dirty="0">
                <a:highlight>
                  <a:srgbClr val="FFFF00"/>
                </a:highlight>
                <a:hlinkClick r:id="rId13"/>
              </a:rPr>
              <a:t>Ridge Classifier: </a:t>
            </a:r>
            <a:r>
              <a:rPr lang="en-US" sz="2600" dirty="0"/>
              <a:t>This algorithm uses a linear regression equation, but it imposes an extra coefficient to penalize large coefficients. This is called the regularization coefficient, and typically helps the algorithm learn better.</a:t>
            </a:r>
          </a:p>
          <a:p>
            <a:pPr marL="2103120" lvl="1" indent="-457200">
              <a:lnSpc>
                <a:spcPct val="100000"/>
              </a:lnSpc>
              <a:spcBef>
                <a:spcPts val="0"/>
              </a:spcBef>
            </a:pPr>
            <a:r>
              <a:rPr lang="en-US" sz="2600" i="1" dirty="0">
                <a:highlight>
                  <a:srgbClr val="FFFF00"/>
                </a:highlight>
                <a:hlinkClick r:id="rId14"/>
              </a:rPr>
              <a:t>Stochastic Gradient Descent Classifier</a:t>
            </a:r>
            <a:r>
              <a:rPr lang="en-US" sz="2600" i="1" dirty="0">
                <a:highlight>
                  <a:srgbClr val="FFFF00"/>
                </a:highlight>
              </a:rPr>
              <a:t>: </a:t>
            </a:r>
            <a:r>
              <a:rPr lang="en-US" sz="2600" dirty="0"/>
              <a:t>This algorithm uses a technique known as gradient descent. Gradient descent works by essentially working to minimize the cost function (related to the error in the prediction) by taking the derivative of this function to correct the weights of the algorithm. The idea being that we do this process enough to find the weights of that perfectly minimize the cost function. Interestingly enough, this is simply a method and not necessarily associated with a specific class of algorithms. We specify the type of algorithm as one of the parameters. In this case, the default is a linear support vector machine (SVM)  </a:t>
            </a:r>
          </a:p>
          <a:p>
            <a:pPr marL="1645920" lvl="1" indent="0">
              <a:lnSpc>
                <a:spcPct val="100000"/>
              </a:lnSpc>
              <a:spcBef>
                <a:spcPts val="0"/>
              </a:spcBef>
              <a:buNone/>
            </a:pPr>
            <a:r>
              <a:rPr lang="en-US" sz="3000" b="1" u="sng" dirty="0">
                <a:solidFill>
                  <a:srgbClr val="FF0000"/>
                </a:solidFill>
              </a:rPr>
              <a:t>OTHER ALGORITHMS-</a:t>
            </a:r>
            <a:r>
              <a:rPr lang="en-US" sz="3000" b="1" dirty="0">
                <a:solidFill>
                  <a:srgbClr val="FF0000"/>
                </a:solidFill>
              </a:rPr>
              <a:t> These algorithms use different methods to classify the data.</a:t>
            </a:r>
          </a:p>
          <a:p>
            <a:pPr marL="2103120" lvl="1" indent="-457200">
              <a:lnSpc>
                <a:spcPct val="100000"/>
              </a:lnSpc>
              <a:spcBef>
                <a:spcPts val="0"/>
              </a:spcBef>
            </a:pPr>
            <a:r>
              <a:rPr lang="en-US" sz="2600" i="1" dirty="0">
                <a:highlight>
                  <a:srgbClr val="FFFF00"/>
                </a:highlight>
                <a:hlinkClick r:id="rId15"/>
              </a:rPr>
              <a:t>K-Nearest Neighbor</a:t>
            </a:r>
            <a:r>
              <a:rPr lang="en-US" sz="2600" i="1" dirty="0">
                <a:highlight>
                  <a:srgbClr val="FFFF00"/>
                </a:highlight>
              </a:rPr>
              <a:t>: </a:t>
            </a:r>
            <a:r>
              <a:rPr lang="en-US" sz="2600" dirty="0"/>
              <a:t>We plot the data in a N-dimensional space and group the points that are close together. The class is determined by the class of the majority number of points around the point we are making a prediction on.</a:t>
            </a:r>
          </a:p>
          <a:p>
            <a:pPr marL="2103120" lvl="1" indent="-457200">
              <a:lnSpc>
                <a:spcPct val="100000"/>
              </a:lnSpc>
              <a:spcBef>
                <a:spcPts val="0"/>
              </a:spcBef>
            </a:pPr>
            <a:r>
              <a:rPr lang="en-US" sz="2600" i="1" u="sng" dirty="0">
                <a:highlight>
                  <a:srgbClr val="FFFF00"/>
                </a:highlight>
              </a:rPr>
              <a:t>Gaussian Naïve Bayes &amp; Multinominal  Naïve Bayes: </a:t>
            </a:r>
            <a:r>
              <a:rPr lang="en-US" sz="2600" dirty="0"/>
              <a:t>Both Naïve Bayes algorithms use the Naïve Bayes probability rule to predict the class given the feature variables for the specific instance. This model is iterative and gets better with the more data we have. </a:t>
            </a:r>
            <a:r>
              <a:rPr lang="en-US" sz="2600" dirty="0">
                <a:hlinkClick r:id="rId16"/>
              </a:rPr>
              <a:t>Gaussian</a:t>
            </a:r>
            <a:r>
              <a:rPr lang="en-US" sz="2600" dirty="0"/>
              <a:t> or </a:t>
            </a:r>
            <a:r>
              <a:rPr lang="en-US" sz="2600" dirty="0">
                <a:hlinkClick r:id="rId17"/>
              </a:rPr>
              <a:t>Multinominal</a:t>
            </a:r>
            <a:r>
              <a:rPr lang="en-US" sz="2600" dirty="0"/>
              <a:t> just defines the specific algorithm we will use to make predictions on the distribution of the data. These make different assumptions about the data.</a:t>
            </a:r>
          </a:p>
          <a:p>
            <a:pPr marL="0" indent="0">
              <a:lnSpc>
                <a:spcPct val="100000"/>
              </a:lnSpc>
              <a:spcBef>
                <a:spcPts val="0"/>
              </a:spcBef>
              <a:buNone/>
            </a:pPr>
            <a:r>
              <a:rPr lang="en-US" sz="4000" b="1" u="sng" dirty="0">
                <a:solidFill>
                  <a:srgbClr val="7030A0"/>
                </a:solidFill>
              </a:rPr>
              <a:t>2. IMPORTANT METRICS</a:t>
            </a:r>
          </a:p>
          <a:p>
            <a:pPr marL="274320" indent="-457200">
              <a:lnSpc>
                <a:spcPct val="100000"/>
              </a:lnSpc>
              <a:spcBef>
                <a:spcPts val="0"/>
              </a:spcBef>
            </a:pPr>
            <a:r>
              <a:rPr lang="en-US" sz="3000" dirty="0"/>
              <a:t>The data we are looking at has severe class imbalances (except the </a:t>
            </a:r>
            <a:r>
              <a:rPr lang="en-US" sz="3000" dirty="0" err="1"/>
              <a:t>rus+tomek</a:t>
            </a:r>
            <a:r>
              <a:rPr lang="en-US" sz="3000" dirty="0"/>
              <a:t> dataset). So we want metrics that look at how well the algorithm is at classifying positive (Fraud) instances. </a:t>
            </a:r>
          </a:p>
          <a:p>
            <a:pPr marL="2103120" lvl="1" indent="-457200">
              <a:lnSpc>
                <a:spcPct val="100000"/>
              </a:lnSpc>
              <a:spcBef>
                <a:spcPts val="0"/>
              </a:spcBef>
            </a:pPr>
            <a:r>
              <a:rPr lang="en-US" sz="3000" b="1" dirty="0">
                <a:highlight>
                  <a:srgbClr val="FFFF00"/>
                </a:highlight>
              </a:rPr>
              <a:t>Sensitivity = Recall = True Positive / (True Positive + False Negative)</a:t>
            </a:r>
          </a:p>
          <a:p>
            <a:pPr marL="3931920" lvl="2" indent="-457200">
              <a:lnSpc>
                <a:spcPct val="100000"/>
              </a:lnSpc>
              <a:spcBef>
                <a:spcPts val="0"/>
              </a:spcBef>
            </a:pPr>
            <a:r>
              <a:rPr lang="en-US" sz="2600" dirty="0"/>
              <a:t>We use this metric to tell us how well the algorithm is at classifying Fraud cases by looking at how much it can correctly identify (True Positive) over how much it misses (False Negative).</a:t>
            </a:r>
          </a:p>
          <a:p>
            <a:pPr marL="3931920" lvl="2" indent="-457200">
              <a:lnSpc>
                <a:spcPct val="100000"/>
              </a:lnSpc>
              <a:spcBef>
                <a:spcPts val="0"/>
              </a:spcBef>
            </a:pPr>
            <a:r>
              <a:rPr lang="en-US" sz="2600" dirty="0">
                <a:highlight>
                  <a:srgbClr val="FFFF00"/>
                </a:highlight>
              </a:rPr>
              <a:t>The higher this value, the better we are at identifying positive cases in the data (positive cases = Fraud).</a:t>
            </a:r>
          </a:p>
          <a:p>
            <a:pPr marL="2103120" lvl="1" indent="-457200">
              <a:lnSpc>
                <a:spcPct val="100000"/>
              </a:lnSpc>
              <a:spcBef>
                <a:spcPts val="0"/>
              </a:spcBef>
            </a:pPr>
            <a:r>
              <a:rPr lang="en-US" sz="3000" dirty="0"/>
              <a:t>Precision = True Positive / (True Positive + False Positive) </a:t>
            </a:r>
          </a:p>
          <a:p>
            <a:pPr marL="3931920" lvl="2" indent="-457200">
              <a:lnSpc>
                <a:spcPct val="100000"/>
              </a:lnSpc>
              <a:spcBef>
                <a:spcPts val="0"/>
              </a:spcBef>
            </a:pPr>
            <a:r>
              <a:rPr lang="en-US" sz="2600" dirty="0"/>
              <a:t>This metric is telling us out of all the instances we classify as positive, how many are truly positive (positive = Fraud)? Its better to misclassify No Fraud cases as Fraud than the other way around. But we will use this metric for the F1 score as a more ‘balanced’ metric.</a:t>
            </a:r>
          </a:p>
          <a:p>
            <a:pPr marL="2103120" lvl="1" indent="-457200">
              <a:lnSpc>
                <a:spcPct val="100000"/>
              </a:lnSpc>
              <a:spcBef>
                <a:spcPts val="0"/>
              </a:spcBef>
            </a:pPr>
            <a:r>
              <a:rPr lang="en-US" sz="3000" b="1" dirty="0">
                <a:highlight>
                  <a:srgbClr val="FFFF00"/>
                </a:highlight>
              </a:rPr>
              <a:t>F1 = 2 / (1/Sensitivity + 1/Precision) = Harmonic mean of Sensitivity and Precision</a:t>
            </a:r>
          </a:p>
          <a:p>
            <a:pPr marL="3931920" lvl="2" indent="-457200">
              <a:lnSpc>
                <a:spcPct val="100000"/>
              </a:lnSpc>
              <a:spcBef>
                <a:spcPts val="0"/>
              </a:spcBef>
            </a:pPr>
            <a:r>
              <a:rPr lang="en-US" sz="2600" dirty="0">
                <a:highlight>
                  <a:srgbClr val="FFFF00"/>
                </a:highlight>
              </a:rPr>
              <a:t>The higher this value, the better the algorithm is at </a:t>
            </a:r>
            <a:r>
              <a:rPr lang="en-US" sz="2600" dirty="0" err="1">
                <a:highlight>
                  <a:srgbClr val="FFFF00"/>
                </a:highlight>
              </a:rPr>
              <a:t>classifiying</a:t>
            </a:r>
            <a:r>
              <a:rPr lang="en-US" sz="2600" dirty="0">
                <a:highlight>
                  <a:srgbClr val="FFFF00"/>
                </a:highlight>
              </a:rPr>
              <a:t> both positive and negative cases.</a:t>
            </a:r>
          </a:p>
          <a:p>
            <a:pPr marL="2103120" lvl="1" indent="-457200">
              <a:lnSpc>
                <a:spcPct val="100000"/>
              </a:lnSpc>
              <a:spcBef>
                <a:spcPts val="0"/>
              </a:spcBef>
            </a:pPr>
            <a:r>
              <a:rPr lang="en-US" sz="3000" b="1" dirty="0">
                <a:highlight>
                  <a:srgbClr val="FFFF00"/>
                </a:highlight>
              </a:rPr>
              <a:t>Balanced Accuracy = (</a:t>
            </a:r>
            <a:r>
              <a:rPr lang="en-US" sz="3000" b="1" dirty="0" err="1">
                <a:highlight>
                  <a:srgbClr val="FFFF00"/>
                </a:highlight>
              </a:rPr>
              <a:t>Recall_positive</a:t>
            </a:r>
            <a:r>
              <a:rPr lang="en-US" sz="3000" b="1" dirty="0">
                <a:highlight>
                  <a:srgbClr val="FFFF00"/>
                </a:highlight>
              </a:rPr>
              <a:t> + </a:t>
            </a:r>
            <a:r>
              <a:rPr lang="en-US" sz="3000" b="1" dirty="0" err="1">
                <a:highlight>
                  <a:srgbClr val="FFFF00"/>
                </a:highlight>
              </a:rPr>
              <a:t>Recall_negative</a:t>
            </a:r>
            <a:r>
              <a:rPr lang="en-US" sz="3000" b="1" dirty="0">
                <a:highlight>
                  <a:srgbClr val="FFFF00"/>
                </a:highlight>
              </a:rPr>
              <a:t>) / 2</a:t>
            </a:r>
          </a:p>
          <a:p>
            <a:pPr marL="3931920" lvl="2" indent="-457200">
              <a:lnSpc>
                <a:spcPct val="100000"/>
              </a:lnSpc>
              <a:spcBef>
                <a:spcPts val="0"/>
              </a:spcBef>
            </a:pPr>
            <a:r>
              <a:rPr lang="en-US" sz="2600" dirty="0"/>
              <a:t>This is another balanced metric that will compare the recalls between the different classes.</a:t>
            </a:r>
          </a:p>
          <a:p>
            <a:pPr marL="3931920" lvl="2" indent="-457200">
              <a:lnSpc>
                <a:spcPct val="100000"/>
              </a:lnSpc>
              <a:spcBef>
                <a:spcPts val="0"/>
              </a:spcBef>
            </a:pPr>
            <a:r>
              <a:rPr lang="en-US" sz="2600" dirty="0">
                <a:highlight>
                  <a:srgbClr val="FFFF00"/>
                </a:highlight>
              </a:rPr>
              <a:t>The higher this value, the better the algorithm is at </a:t>
            </a:r>
            <a:r>
              <a:rPr lang="en-US" sz="2600" dirty="0" err="1">
                <a:highlight>
                  <a:srgbClr val="FFFF00"/>
                </a:highlight>
              </a:rPr>
              <a:t>classifiying</a:t>
            </a:r>
            <a:r>
              <a:rPr lang="en-US" sz="2600" dirty="0">
                <a:highlight>
                  <a:srgbClr val="FFFF00"/>
                </a:highlight>
              </a:rPr>
              <a:t> both positive and negative cases.</a:t>
            </a:r>
            <a:endParaRPr lang="en-US" sz="2600" dirty="0"/>
          </a:p>
          <a:p>
            <a:pPr marL="0" indent="0">
              <a:lnSpc>
                <a:spcPct val="100000"/>
              </a:lnSpc>
              <a:spcBef>
                <a:spcPts val="0"/>
              </a:spcBef>
              <a:buNone/>
            </a:pPr>
            <a:r>
              <a:rPr lang="en-US" sz="4000" b="1" u="sng" dirty="0">
                <a:solidFill>
                  <a:srgbClr val="7030A0"/>
                </a:solidFill>
              </a:rPr>
              <a:t>3. FRAMEWORK</a:t>
            </a:r>
            <a:endParaRPr lang="en-US" sz="4000" dirty="0">
              <a:solidFill>
                <a:srgbClr val="7030A0"/>
              </a:solidFill>
            </a:endParaRPr>
          </a:p>
          <a:p>
            <a:pPr>
              <a:lnSpc>
                <a:spcPct val="100000"/>
              </a:lnSpc>
              <a:spcBef>
                <a:spcPts val="0"/>
              </a:spcBef>
            </a:pPr>
            <a:r>
              <a:rPr lang="en-US" sz="3000" dirty="0"/>
              <a:t>Note that we will do each of these steps for each dataset (</a:t>
            </a:r>
            <a:r>
              <a:rPr lang="en-US" sz="3000" dirty="0" err="1"/>
              <a:t>tomek</a:t>
            </a:r>
            <a:r>
              <a:rPr lang="en-US" sz="3000" dirty="0"/>
              <a:t>, </a:t>
            </a:r>
            <a:r>
              <a:rPr lang="en-US" sz="3000" dirty="0" err="1"/>
              <a:t>rus+tomek</a:t>
            </a:r>
            <a:r>
              <a:rPr lang="en-US" sz="3000" dirty="0"/>
              <a:t>)</a:t>
            </a:r>
          </a:p>
          <a:p>
            <a:pPr>
              <a:lnSpc>
                <a:spcPct val="100000"/>
              </a:lnSpc>
              <a:spcBef>
                <a:spcPts val="0"/>
              </a:spcBef>
            </a:pPr>
            <a:r>
              <a:rPr lang="en-US" sz="3000" dirty="0"/>
              <a:t>First, we create a list of algorithms with instantiated parameters. I did not take the time to try and define reasonable starting parameters for each machine learning algorithm. Instead, I just used the default values that are given for each of the algorithms.</a:t>
            </a:r>
          </a:p>
          <a:p>
            <a:pPr>
              <a:lnSpc>
                <a:spcPct val="100000"/>
              </a:lnSpc>
              <a:spcBef>
                <a:spcPts val="0"/>
              </a:spcBef>
            </a:pPr>
            <a:r>
              <a:rPr lang="en-US" sz="3000" dirty="0"/>
              <a:t>Next, I will create a function that will go through this list of algorithms, fit them to the training data, predict on the dev data (this will be explained later), then calculate metrics on the dev data, and save them to a dictionary. </a:t>
            </a:r>
          </a:p>
          <a:p>
            <a:pPr>
              <a:lnSpc>
                <a:spcPct val="100000"/>
              </a:lnSpc>
              <a:spcBef>
                <a:spcPts val="0"/>
              </a:spcBef>
            </a:pPr>
            <a:r>
              <a:rPr lang="en-US" sz="3000" dirty="0"/>
              <a:t>We will compare the algorithms to each other based on these calculated metrics. From this we will pick a handful of algorithms to optimize using </a:t>
            </a:r>
            <a:r>
              <a:rPr lang="en-US" sz="3000" dirty="0" err="1"/>
              <a:t>optuna</a:t>
            </a:r>
            <a:r>
              <a:rPr lang="en-US" sz="3000" dirty="0"/>
              <a:t>.</a:t>
            </a:r>
          </a:p>
          <a:p>
            <a:pPr>
              <a:lnSpc>
                <a:spcPct val="100000"/>
              </a:lnSpc>
              <a:spcBef>
                <a:spcPts val="0"/>
              </a:spcBef>
            </a:pPr>
            <a:r>
              <a:rPr lang="en-US" sz="3000" dirty="0"/>
              <a:t>We optimize the algorithms using </a:t>
            </a:r>
            <a:r>
              <a:rPr lang="en-US" sz="3000" dirty="0" err="1"/>
              <a:t>optuna</a:t>
            </a:r>
            <a:r>
              <a:rPr lang="en-US" sz="3000" dirty="0"/>
              <a:t>, and pick our final algorithm.</a:t>
            </a:r>
          </a:p>
          <a:p>
            <a:pPr>
              <a:lnSpc>
                <a:spcPct val="100000"/>
              </a:lnSpc>
              <a:spcBef>
                <a:spcPts val="0"/>
              </a:spcBef>
            </a:pPr>
            <a:r>
              <a:rPr lang="en-US" sz="3000" dirty="0"/>
              <a:t>With this final algorithm, we fit it to the training data, predict on the test data, then calculate metrics from the test predictions.</a:t>
            </a:r>
          </a:p>
          <a:p>
            <a:pPr>
              <a:lnSpc>
                <a:spcPct val="100000"/>
              </a:lnSpc>
              <a:spcBef>
                <a:spcPts val="0"/>
              </a:spcBef>
            </a:pPr>
            <a:r>
              <a:rPr lang="en-US" sz="3000" dirty="0"/>
              <a:t>We then compare the metrics between the </a:t>
            </a:r>
            <a:r>
              <a:rPr lang="en-US" sz="3000" dirty="0" err="1"/>
              <a:t>tomek</a:t>
            </a:r>
            <a:r>
              <a:rPr lang="en-US" sz="3000" dirty="0"/>
              <a:t> algorithm and </a:t>
            </a:r>
            <a:r>
              <a:rPr lang="en-US" sz="3000" dirty="0" err="1"/>
              <a:t>rus+tomek</a:t>
            </a:r>
            <a:r>
              <a:rPr lang="en-US" sz="3000" dirty="0"/>
              <a:t> algorithm. Then we choose our final algorithm to analyze with SHAP.</a:t>
            </a:r>
          </a:p>
        </p:txBody>
      </p:sp>
      <p:pic>
        <p:nvPicPr>
          <p:cNvPr id="10" name="Picture 9" descr="A diagram of a network&#10;&#10;Description automatically generated">
            <a:extLst>
              <a:ext uri="{FF2B5EF4-FFF2-40B4-BE49-F238E27FC236}">
                <a16:creationId xmlns:a16="http://schemas.microsoft.com/office/drawing/2014/main" id="{8EE91B4A-1DFD-7049-00E9-2DD380E89062}"/>
              </a:ext>
            </a:extLst>
          </p:cNvPr>
          <p:cNvPicPr>
            <a:picLocks noChangeAspect="1"/>
          </p:cNvPicPr>
          <p:nvPr/>
        </p:nvPicPr>
        <p:blipFill>
          <a:blip r:embed="rId18"/>
          <a:stretch>
            <a:fillRect/>
          </a:stretch>
        </p:blipFill>
        <p:spPr>
          <a:xfrm>
            <a:off x="31721348" y="6096844"/>
            <a:ext cx="4280012" cy="3367142"/>
          </a:xfrm>
          <a:prstGeom prst="rect">
            <a:avLst/>
          </a:prstGeom>
          <a:ln w="57150">
            <a:solidFill>
              <a:schemeClr val="tx1"/>
            </a:solidFill>
          </a:ln>
        </p:spPr>
      </p:pic>
      <p:pic>
        <p:nvPicPr>
          <p:cNvPr id="12" name="Picture 11" descr="A diagram of a tree&#10;&#10;Description automatically generated">
            <a:extLst>
              <a:ext uri="{FF2B5EF4-FFF2-40B4-BE49-F238E27FC236}">
                <a16:creationId xmlns:a16="http://schemas.microsoft.com/office/drawing/2014/main" id="{CEE26873-8A70-5038-205A-9729705B5D61}"/>
              </a:ext>
            </a:extLst>
          </p:cNvPr>
          <p:cNvPicPr>
            <a:picLocks noChangeAspect="1"/>
          </p:cNvPicPr>
          <p:nvPr/>
        </p:nvPicPr>
        <p:blipFill>
          <a:blip r:embed="rId19"/>
          <a:stretch>
            <a:fillRect/>
          </a:stretch>
        </p:blipFill>
        <p:spPr>
          <a:xfrm>
            <a:off x="26639998" y="6096844"/>
            <a:ext cx="4489524" cy="3367143"/>
          </a:xfrm>
          <a:prstGeom prst="rect">
            <a:avLst/>
          </a:prstGeom>
          <a:ln w="57150">
            <a:solidFill>
              <a:schemeClr val="tx1"/>
            </a:solidFill>
          </a:ln>
        </p:spPr>
      </p:pic>
      <p:grpSp>
        <p:nvGrpSpPr>
          <p:cNvPr id="16" name="Group 15">
            <a:extLst>
              <a:ext uri="{FF2B5EF4-FFF2-40B4-BE49-F238E27FC236}">
                <a16:creationId xmlns:a16="http://schemas.microsoft.com/office/drawing/2014/main" id="{22B93C4C-B48E-92B0-A19F-872C9D4D1B13}"/>
              </a:ext>
            </a:extLst>
          </p:cNvPr>
          <p:cNvGrpSpPr/>
          <p:nvPr/>
        </p:nvGrpSpPr>
        <p:grpSpPr>
          <a:xfrm>
            <a:off x="28370311" y="10985835"/>
            <a:ext cx="5518422" cy="4604330"/>
            <a:chOff x="23473410" y="12861925"/>
            <a:chExt cx="3054875" cy="2114550"/>
          </a:xfrm>
        </p:grpSpPr>
        <p:sp>
          <p:nvSpPr>
            <p:cNvPr id="15" name="Rounded Rectangle 14">
              <a:extLst>
                <a:ext uri="{FF2B5EF4-FFF2-40B4-BE49-F238E27FC236}">
                  <a16:creationId xmlns:a16="http://schemas.microsoft.com/office/drawing/2014/main" id="{6A936456-7116-53C3-E35E-B5772163E00C}"/>
                </a:ext>
              </a:extLst>
            </p:cNvPr>
            <p:cNvSpPr/>
            <p:nvPr/>
          </p:nvSpPr>
          <p:spPr>
            <a:xfrm>
              <a:off x="23473410" y="12861925"/>
              <a:ext cx="3054875" cy="21145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diagram of a line of data points&#10;&#10;Description automatically generated">
              <a:extLst>
                <a:ext uri="{FF2B5EF4-FFF2-40B4-BE49-F238E27FC236}">
                  <a16:creationId xmlns:a16="http://schemas.microsoft.com/office/drawing/2014/main" id="{A4E31826-18AB-BE14-4DFE-A4D76D45DE1E}"/>
                </a:ext>
              </a:extLst>
            </p:cNvPr>
            <p:cNvPicPr>
              <a:picLocks noChangeAspect="1"/>
            </p:cNvPicPr>
            <p:nvPr/>
          </p:nvPicPr>
          <p:blipFill>
            <a:blip r:embed="rId20">
              <a:grayscl/>
            </a:blip>
            <a:stretch>
              <a:fillRect/>
            </a:stretch>
          </p:blipFill>
          <p:spPr>
            <a:xfrm>
              <a:off x="23572842" y="13010469"/>
              <a:ext cx="2856010" cy="1817461"/>
            </a:xfrm>
            <a:prstGeom prst="rect">
              <a:avLst/>
            </a:prstGeom>
          </p:spPr>
        </p:pic>
      </p:grpSp>
      <p:pic>
        <p:nvPicPr>
          <p:cNvPr id="20" name="Picture 19" descr="A diagram of a graph showing a waveform&#10;&#10;Description automatically generated">
            <a:extLst>
              <a:ext uri="{FF2B5EF4-FFF2-40B4-BE49-F238E27FC236}">
                <a16:creationId xmlns:a16="http://schemas.microsoft.com/office/drawing/2014/main" id="{BABBC21D-A470-175D-DBCC-9E811A31BB06}"/>
              </a:ext>
            </a:extLst>
          </p:cNvPr>
          <p:cNvPicPr>
            <a:picLocks noChangeAspect="1"/>
          </p:cNvPicPr>
          <p:nvPr/>
        </p:nvPicPr>
        <p:blipFill>
          <a:blip r:embed="rId21"/>
          <a:stretch>
            <a:fillRect/>
          </a:stretch>
        </p:blipFill>
        <p:spPr>
          <a:xfrm>
            <a:off x="26386108" y="16605453"/>
            <a:ext cx="9859114" cy="4191599"/>
          </a:xfrm>
          <a:prstGeom prst="rect">
            <a:avLst/>
          </a:prstGeom>
          <a:ln w="57150">
            <a:solidFill>
              <a:schemeClr val="tx1"/>
            </a:solidFill>
          </a:ln>
        </p:spPr>
      </p:pic>
      <p:pic>
        <p:nvPicPr>
          <p:cNvPr id="22" name="Picture 21" descr="A diagram of different colors and shapes&#10;&#10;Description automatically generated">
            <a:extLst>
              <a:ext uri="{FF2B5EF4-FFF2-40B4-BE49-F238E27FC236}">
                <a16:creationId xmlns:a16="http://schemas.microsoft.com/office/drawing/2014/main" id="{A85EAF51-E642-65A2-0146-E37825049913}"/>
              </a:ext>
            </a:extLst>
          </p:cNvPr>
          <p:cNvPicPr>
            <a:picLocks noChangeAspect="1"/>
          </p:cNvPicPr>
          <p:nvPr/>
        </p:nvPicPr>
        <p:blipFill rotWithShape="1">
          <a:blip r:embed="rId22"/>
          <a:srcRect b="2098"/>
          <a:stretch/>
        </p:blipFill>
        <p:spPr>
          <a:xfrm>
            <a:off x="26639998" y="27243812"/>
            <a:ext cx="4470400" cy="7920175"/>
          </a:xfrm>
          <a:prstGeom prst="rect">
            <a:avLst/>
          </a:prstGeom>
          <a:ln w="57150">
            <a:solidFill>
              <a:schemeClr val="tx1"/>
            </a:solidFill>
          </a:ln>
        </p:spPr>
      </p:pic>
      <p:pic>
        <p:nvPicPr>
          <p:cNvPr id="24" name="Picture 23" descr="A diagram of different colored triangles&#10;&#10;Description automatically generated">
            <a:extLst>
              <a:ext uri="{FF2B5EF4-FFF2-40B4-BE49-F238E27FC236}">
                <a16:creationId xmlns:a16="http://schemas.microsoft.com/office/drawing/2014/main" id="{F1D23737-84F0-BA25-D5D6-B915041CF089}"/>
              </a:ext>
            </a:extLst>
          </p:cNvPr>
          <p:cNvPicPr>
            <a:picLocks noChangeAspect="1"/>
          </p:cNvPicPr>
          <p:nvPr/>
        </p:nvPicPr>
        <p:blipFill>
          <a:blip r:embed="rId23"/>
          <a:stretch>
            <a:fillRect/>
          </a:stretch>
        </p:blipFill>
        <p:spPr>
          <a:xfrm>
            <a:off x="28124764" y="22387219"/>
            <a:ext cx="5971268" cy="3732044"/>
          </a:xfrm>
          <a:prstGeom prst="rect">
            <a:avLst/>
          </a:prstGeom>
          <a:ln w="57150">
            <a:solidFill>
              <a:schemeClr val="tx1"/>
            </a:solidFill>
          </a:ln>
        </p:spPr>
      </p:pic>
      <p:pic>
        <p:nvPicPr>
          <p:cNvPr id="3" name="Graphic 2" descr="Abacus with solid fill">
            <a:extLst>
              <a:ext uri="{FF2B5EF4-FFF2-40B4-BE49-F238E27FC236}">
                <a16:creationId xmlns:a16="http://schemas.microsoft.com/office/drawing/2014/main" id="{6C2B1DCE-147B-CF38-204C-9EE173646AE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101081" y="164435"/>
            <a:ext cx="2844519" cy="2844519"/>
          </a:xfrm>
          <a:prstGeom prst="rect">
            <a:avLst/>
          </a:prstGeom>
        </p:spPr>
      </p:pic>
      <p:pic>
        <p:nvPicPr>
          <p:cNvPr id="9" name="Graphic 8" descr="Brain with solid fill">
            <a:extLst>
              <a:ext uri="{FF2B5EF4-FFF2-40B4-BE49-F238E27FC236}">
                <a16:creationId xmlns:a16="http://schemas.microsoft.com/office/drawing/2014/main" id="{C515C9FD-114C-B3A7-7D72-FBEC494EA6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75376" y="87037"/>
            <a:ext cx="3033451" cy="3033451"/>
          </a:xfrm>
          <a:prstGeom prst="rect">
            <a:avLst/>
          </a:prstGeom>
        </p:spPr>
      </p:pic>
      <p:pic>
        <p:nvPicPr>
          <p:cNvPr id="8" name="Picture 7" descr="A diagram of positive and negative&#10;&#10;Description automatically generated">
            <a:extLst>
              <a:ext uri="{FF2B5EF4-FFF2-40B4-BE49-F238E27FC236}">
                <a16:creationId xmlns:a16="http://schemas.microsoft.com/office/drawing/2014/main" id="{5AAA02ED-DEDC-2B61-CEAB-8A08F6167D9F}"/>
              </a:ext>
            </a:extLst>
          </p:cNvPr>
          <p:cNvPicPr>
            <a:picLocks noChangeAspect="1"/>
          </p:cNvPicPr>
          <p:nvPr/>
        </p:nvPicPr>
        <p:blipFill rotWithShape="1">
          <a:blip r:embed="rId28"/>
          <a:srcRect l="4349" t="5404" r="8617" b="7130"/>
          <a:stretch/>
        </p:blipFill>
        <p:spPr>
          <a:xfrm>
            <a:off x="31380646" y="28014792"/>
            <a:ext cx="4961416" cy="3534365"/>
          </a:xfrm>
          <a:prstGeom prst="rect">
            <a:avLst/>
          </a:prstGeom>
          <a:ln w="57150">
            <a:solidFill>
              <a:schemeClr val="tx1"/>
            </a:solidFill>
          </a:ln>
        </p:spPr>
      </p:pic>
      <p:sp>
        <p:nvSpPr>
          <p:cNvPr id="2" name="TextBox 1">
            <a:extLst>
              <a:ext uri="{FF2B5EF4-FFF2-40B4-BE49-F238E27FC236}">
                <a16:creationId xmlns:a16="http://schemas.microsoft.com/office/drawing/2014/main" id="{D6E0D973-8B14-4387-F1B1-41DE1C98A59F}"/>
              </a:ext>
            </a:extLst>
          </p:cNvPr>
          <p:cNvSpPr txBox="1"/>
          <p:nvPr/>
        </p:nvSpPr>
        <p:spPr>
          <a:xfrm>
            <a:off x="30002276" y="20359161"/>
            <a:ext cx="3218688" cy="369332"/>
          </a:xfrm>
          <a:prstGeom prst="rect">
            <a:avLst/>
          </a:prstGeom>
          <a:noFill/>
        </p:spPr>
        <p:txBody>
          <a:bodyPr wrap="square" rtlCol="0">
            <a:spAutoFit/>
          </a:bodyPr>
          <a:lstStyle/>
          <a:p>
            <a:r>
              <a:rPr lang="en-US" dirty="0"/>
              <a:t>Stochastic Gradient Descent</a:t>
            </a:r>
          </a:p>
        </p:txBody>
      </p:sp>
      <p:pic>
        <p:nvPicPr>
          <p:cNvPr id="13" name="Picture 12" descr="A comparison of a number of objects&#10;&#10;Description automatically generated with medium confidence">
            <a:extLst>
              <a:ext uri="{FF2B5EF4-FFF2-40B4-BE49-F238E27FC236}">
                <a16:creationId xmlns:a16="http://schemas.microsoft.com/office/drawing/2014/main" id="{8D005F17-0BD6-640B-B394-69E023A73AF9}"/>
              </a:ext>
            </a:extLst>
          </p:cNvPr>
          <p:cNvPicPr>
            <a:picLocks noChangeAspect="1"/>
          </p:cNvPicPr>
          <p:nvPr/>
        </p:nvPicPr>
        <p:blipFill>
          <a:blip r:embed="rId29"/>
          <a:stretch>
            <a:fillRect/>
          </a:stretch>
        </p:blipFill>
        <p:spPr>
          <a:xfrm>
            <a:off x="31691972" y="31976812"/>
            <a:ext cx="4440204" cy="2738629"/>
          </a:xfrm>
          <a:prstGeom prst="rect">
            <a:avLst/>
          </a:prstGeom>
          <a:ln w="76200">
            <a:solidFill>
              <a:schemeClr val="tx1"/>
            </a:solidFill>
          </a:ln>
        </p:spPr>
      </p:pic>
    </p:spTree>
    <p:extLst>
      <p:ext uri="{BB962C8B-B14F-4D97-AF65-F5344CB8AC3E}">
        <p14:creationId xmlns:p14="http://schemas.microsoft.com/office/powerpoint/2010/main" val="195978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alpha val="78217"/>
                <a:lumMod val="56566"/>
                <a:lumOff val="43434"/>
              </a:schemeClr>
            </a:gs>
            <a:gs pos="52000">
              <a:srgbClr val="FF788B">
                <a:alpha val="68212"/>
                <a:lumMod val="77000"/>
                <a:lumOff val="23000"/>
              </a:srgbClr>
            </a:gs>
            <a:gs pos="79000">
              <a:schemeClr val="accent1">
                <a:lumMod val="30000"/>
                <a:lumOff val="70000"/>
                <a:alpha val="88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C79B12-72D5-47E7-5792-45FB69AF0782}"/>
              </a:ext>
            </a:extLst>
          </p:cNvPr>
          <p:cNvSpPr txBox="1">
            <a:spLocks/>
          </p:cNvSpPr>
          <p:nvPr/>
        </p:nvSpPr>
        <p:spPr>
          <a:xfrm>
            <a:off x="0" y="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latin typeface="BANK GOTHIC MEDIUM" pitchFamily="2" charset="77"/>
              </a:rPr>
              <a:t>MODELING THE DATA &amp; TESTING THE MODEL</a:t>
            </a:r>
          </a:p>
        </p:txBody>
      </p:sp>
      <p:sp>
        <p:nvSpPr>
          <p:cNvPr id="5" name="Title 1">
            <a:extLst>
              <a:ext uri="{FF2B5EF4-FFF2-40B4-BE49-F238E27FC236}">
                <a16:creationId xmlns:a16="http://schemas.microsoft.com/office/drawing/2014/main" id="{043FC332-1407-5EB4-EC07-E8A7C14349E2}"/>
              </a:ext>
            </a:extLst>
          </p:cNvPr>
          <p:cNvSpPr txBox="1">
            <a:spLocks/>
          </p:cNvSpPr>
          <p:nvPr/>
        </p:nvSpPr>
        <p:spPr>
          <a:xfrm>
            <a:off x="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latin typeface="BANK GOTHIC MEDIUM" pitchFamily="2" charset="77"/>
              </a:rPr>
              <a:t>Python Scripts: “4. Modeling” &amp; “5. Final Models”</a:t>
            </a:r>
          </a:p>
        </p:txBody>
      </p:sp>
      <p:sp>
        <p:nvSpPr>
          <p:cNvPr id="6" name="Content Placeholder 8">
            <a:extLst>
              <a:ext uri="{FF2B5EF4-FFF2-40B4-BE49-F238E27FC236}">
                <a16:creationId xmlns:a16="http://schemas.microsoft.com/office/drawing/2014/main" id="{956CD823-6312-C7B7-E0BD-1720C61B6BF2}"/>
              </a:ext>
            </a:extLst>
          </p:cNvPr>
          <p:cNvSpPr>
            <a:spLocks noGrp="1"/>
          </p:cNvSpPr>
          <p:nvPr>
            <p:ph idx="1"/>
          </p:nvPr>
        </p:nvSpPr>
        <p:spPr>
          <a:xfrm>
            <a:off x="853441" y="3229871"/>
            <a:ext cx="19034760" cy="19172929"/>
          </a:xfrm>
          <a:ln w="57150">
            <a:solidFill>
              <a:schemeClr val="bg1"/>
            </a:solidFill>
          </a:ln>
        </p:spPr>
        <p:txBody>
          <a:bodyPr>
            <a:normAutofit/>
          </a:bodyPr>
          <a:lstStyle/>
          <a:p>
            <a:pPr marL="0" indent="0">
              <a:lnSpc>
                <a:spcPct val="100000"/>
              </a:lnSpc>
              <a:spcBef>
                <a:spcPts val="0"/>
              </a:spcBef>
              <a:buNone/>
            </a:pPr>
            <a:r>
              <a:rPr lang="en-US" sz="5000" b="1" u="sng" dirty="0">
                <a:solidFill>
                  <a:srgbClr val="7030A0"/>
                </a:solidFill>
              </a:rPr>
              <a:t>THE CODE EXPLAINED (4. Modeling)</a:t>
            </a:r>
          </a:p>
          <a:p>
            <a:pPr marL="274320" indent="-457200">
              <a:lnSpc>
                <a:spcPct val="100000"/>
              </a:lnSpc>
              <a:spcBef>
                <a:spcPts val="0"/>
              </a:spcBef>
            </a:pPr>
            <a:r>
              <a:rPr lang="en-US" sz="3000" dirty="0"/>
              <a:t>The first thing we do is split our two datasets into training and dev sets. So we have a total of eight datasets. </a:t>
            </a:r>
            <a:r>
              <a:rPr lang="en-US" sz="3000" dirty="0" err="1"/>
              <a:t>Xtrain</a:t>
            </a:r>
            <a:r>
              <a:rPr lang="en-US" sz="3000" dirty="0"/>
              <a:t>, </a:t>
            </a:r>
            <a:r>
              <a:rPr lang="en-US" sz="3000" dirty="0" err="1"/>
              <a:t>ytrain</a:t>
            </a:r>
            <a:r>
              <a:rPr lang="en-US" sz="3000" dirty="0"/>
              <a:t>, </a:t>
            </a:r>
            <a:r>
              <a:rPr lang="en-US" sz="3000" dirty="0" err="1"/>
              <a:t>Xdev</a:t>
            </a:r>
            <a:r>
              <a:rPr lang="en-US" sz="3000" dirty="0"/>
              <a:t>, </a:t>
            </a:r>
            <a:r>
              <a:rPr lang="en-US" sz="3000" dirty="0" err="1"/>
              <a:t>ydev</a:t>
            </a:r>
            <a:r>
              <a:rPr lang="en-US" sz="3000" dirty="0"/>
              <a:t> for </a:t>
            </a:r>
            <a:r>
              <a:rPr lang="en-US" sz="3000" dirty="0" err="1"/>
              <a:t>tomek</a:t>
            </a:r>
            <a:r>
              <a:rPr lang="en-US" sz="3000" dirty="0"/>
              <a:t> data and </a:t>
            </a:r>
            <a:r>
              <a:rPr lang="en-US" sz="3000" dirty="0" err="1"/>
              <a:t>rus+tomek</a:t>
            </a:r>
            <a:r>
              <a:rPr lang="en-US" sz="3000" dirty="0"/>
              <a:t> data. The reason we split the data even further after we already split the data into training and test, is so that we have an extra intermediary phase to test our algorithm before we start looking at the test data. The test data is a proxy for real world data, so we need to wait for the very last minute to actually run our algorithm on it. The dev set helps us train and tune different algorithms so we can develop a final model to deploy on real world data.</a:t>
            </a:r>
          </a:p>
          <a:p>
            <a:pPr marL="274320" indent="-457200">
              <a:lnSpc>
                <a:spcPct val="100000"/>
              </a:lnSpc>
              <a:spcBef>
                <a:spcPts val="0"/>
              </a:spcBef>
            </a:pPr>
            <a:r>
              <a:rPr lang="en-US" sz="3000" dirty="0"/>
              <a:t>Then we create the list of machine learning algorithms that we will iterate over. The only common factor I instantiate between all the algorithms is the random state to ensure that we have the same starting state when the algorithms start training on the dataset.</a:t>
            </a:r>
          </a:p>
          <a:p>
            <a:pPr marL="274320" indent="-457200">
              <a:lnSpc>
                <a:spcPct val="100000"/>
              </a:lnSpc>
              <a:spcBef>
                <a:spcPts val="0"/>
              </a:spcBef>
            </a:pPr>
            <a:r>
              <a:rPr lang="en-US" sz="3000" b="1" u="sng" dirty="0"/>
              <a:t>FUNCTION 1: </a:t>
            </a:r>
            <a:r>
              <a:rPr lang="en-US" sz="3000" b="1" u="sng" dirty="0" err="1"/>
              <a:t>test_classifiers</a:t>
            </a:r>
            <a:endParaRPr lang="en-US" sz="3000" dirty="0"/>
          </a:p>
          <a:p>
            <a:pPr marL="2103120" lvl="1" indent="-457200">
              <a:lnSpc>
                <a:spcPct val="100000"/>
              </a:lnSpc>
              <a:spcBef>
                <a:spcPts val="0"/>
              </a:spcBef>
            </a:pPr>
            <a:r>
              <a:rPr lang="en-US" sz="2600" dirty="0"/>
              <a:t>Inputs: training data (X or features), training classes (y), dev data (X or features), dev classes (y), list of classifier algorithms</a:t>
            </a:r>
          </a:p>
          <a:p>
            <a:pPr marL="2103120" lvl="1" indent="-457200">
              <a:lnSpc>
                <a:spcPct val="100000"/>
              </a:lnSpc>
              <a:spcBef>
                <a:spcPts val="0"/>
              </a:spcBef>
            </a:pPr>
            <a:r>
              <a:rPr lang="en-US" sz="2600" dirty="0"/>
              <a:t>Create a dictionary that will store the name of the classifier, metrics and runtime</a:t>
            </a:r>
          </a:p>
          <a:p>
            <a:pPr marL="2103120" lvl="1" indent="-457200">
              <a:lnSpc>
                <a:spcPct val="100000"/>
              </a:lnSpc>
              <a:spcBef>
                <a:spcPts val="0"/>
              </a:spcBef>
            </a:pPr>
            <a:r>
              <a:rPr lang="en-US" sz="2600" dirty="0"/>
              <a:t>For each item in the classifier we do the following:</a:t>
            </a:r>
          </a:p>
          <a:p>
            <a:pPr marL="3931920" lvl="2" indent="-457200">
              <a:lnSpc>
                <a:spcPct val="100000"/>
              </a:lnSpc>
              <a:spcBef>
                <a:spcPts val="0"/>
              </a:spcBef>
            </a:pPr>
            <a:r>
              <a:rPr lang="en-US" sz="2600" dirty="0"/>
              <a:t>Grab the name of the classifier with the __</a:t>
            </a:r>
            <a:r>
              <a:rPr lang="en-US" sz="2600" dirty="0" err="1"/>
              <a:t>class__.__name</a:t>
            </a:r>
            <a:r>
              <a:rPr lang="en-US" sz="2600" dirty="0"/>
              <a:t>__ variable</a:t>
            </a:r>
          </a:p>
          <a:p>
            <a:pPr marL="3931920" lvl="2" indent="-457200">
              <a:lnSpc>
                <a:spcPct val="100000"/>
              </a:lnSpc>
              <a:spcBef>
                <a:spcPts val="0"/>
              </a:spcBef>
            </a:pPr>
            <a:r>
              <a:rPr lang="en-US" sz="2600" dirty="0"/>
              <a:t>Start the timer</a:t>
            </a:r>
          </a:p>
          <a:p>
            <a:pPr marL="3931920" lvl="2" indent="-457200">
              <a:lnSpc>
                <a:spcPct val="100000"/>
              </a:lnSpc>
              <a:spcBef>
                <a:spcPts val="0"/>
              </a:spcBef>
            </a:pPr>
            <a:r>
              <a:rPr lang="en-US" sz="2600" dirty="0"/>
              <a:t>Fit the classifier to the training data</a:t>
            </a:r>
          </a:p>
          <a:p>
            <a:pPr marL="3931920" lvl="2" indent="-457200">
              <a:lnSpc>
                <a:spcPct val="100000"/>
              </a:lnSpc>
              <a:spcBef>
                <a:spcPts val="0"/>
              </a:spcBef>
            </a:pPr>
            <a:r>
              <a:rPr lang="en-US" sz="2600" dirty="0"/>
              <a:t>Predict on the dev data</a:t>
            </a:r>
          </a:p>
          <a:p>
            <a:pPr marL="3931920" lvl="2" indent="-457200">
              <a:lnSpc>
                <a:spcPct val="100000"/>
              </a:lnSpc>
              <a:spcBef>
                <a:spcPts val="0"/>
              </a:spcBef>
            </a:pPr>
            <a:r>
              <a:rPr lang="en-US" sz="2600" dirty="0"/>
              <a:t>Compute the </a:t>
            </a:r>
            <a:r>
              <a:rPr lang="en-US" sz="2600" b="1" dirty="0"/>
              <a:t>balanced accuracy, F1 score, </a:t>
            </a:r>
            <a:r>
              <a:rPr lang="en-US" sz="2600" dirty="0"/>
              <a:t>and </a:t>
            </a:r>
            <a:r>
              <a:rPr lang="en-US" sz="2600" b="1" dirty="0"/>
              <a:t>recall</a:t>
            </a:r>
            <a:r>
              <a:rPr lang="en-US" sz="2600" dirty="0"/>
              <a:t> on the dev classes compared with our dev predictions</a:t>
            </a:r>
          </a:p>
          <a:p>
            <a:pPr marL="3931920" lvl="2" indent="-457200">
              <a:lnSpc>
                <a:spcPct val="100000"/>
              </a:lnSpc>
              <a:spcBef>
                <a:spcPts val="0"/>
              </a:spcBef>
            </a:pPr>
            <a:r>
              <a:rPr lang="en-US" sz="2600" dirty="0"/>
              <a:t>Stop the time, and compute the run time (stop time – start time)</a:t>
            </a:r>
          </a:p>
          <a:p>
            <a:pPr marL="3931920" lvl="2" indent="-457200">
              <a:lnSpc>
                <a:spcPct val="100000"/>
              </a:lnSpc>
              <a:spcBef>
                <a:spcPts val="0"/>
              </a:spcBef>
            </a:pPr>
            <a:r>
              <a:rPr lang="en-US" sz="2600" dirty="0"/>
              <a:t>Store the metrics, and run time in the dictionary with the name of the classifier being the</a:t>
            </a:r>
          </a:p>
          <a:p>
            <a:pPr marL="274320" indent="-457200">
              <a:lnSpc>
                <a:spcPct val="100000"/>
              </a:lnSpc>
              <a:spcBef>
                <a:spcPts val="0"/>
              </a:spcBef>
            </a:pPr>
            <a:r>
              <a:rPr lang="en-US" sz="3000" dirty="0"/>
              <a:t>We run this function for both datasets (</a:t>
            </a:r>
            <a:r>
              <a:rPr lang="en-US" sz="3000" dirty="0" err="1"/>
              <a:t>tomek</a:t>
            </a:r>
            <a:r>
              <a:rPr lang="en-US" sz="3000" dirty="0"/>
              <a:t>, </a:t>
            </a:r>
            <a:r>
              <a:rPr lang="en-US" sz="3000" dirty="0" err="1"/>
              <a:t>rus+tomek</a:t>
            </a:r>
            <a:r>
              <a:rPr lang="en-US" sz="3000" dirty="0"/>
              <a:t>), and these are the results that we get.</a:t>
            </a:r>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r>
              <a:rPr lang="en-US" sz="3000" dirty="0"/>
              <a:t>From the above tables, the rows highlighted in green are the algorithms that performed the best. These algorithms will move onto the next round in the process.</a:t>
            </a:r>
          </a:p>
          <a:p>
            <a:pPr marL="274320" indent="-457200">
              <a:lnSpc>
                <a:spcPct val="100000"/>
              </a:lnSpc>
              <a:spcBef>
                <a:spcPts val="0"/>
              </a:spcBef>
            </a:pPr>
            <a:r>
              <a:rPr lang="en-US" sz="3000" dirty="0"/>
              <a:t>The final algorithms for the </a:t>
            </a:r>
            <a:r>
              <a:rPr lang="en-US" sz="3000" dirty="0" err="1"/>
              <a:t>tomek</a:t>
            </a:r>
            <a:r>
              <a:rPr lang="en-US" sz="3000" dirty="0"/>
              <a:t> data are </a:t>
            </a:r>
            <a:r>
              <a:rPr lang="en-US" sz="3000" b="1" dirty="0"/>
              <a:t>XGB Classifier, LGBM Classifier, Decision Tree Classifier, Gaussian Naïve Bayes</a:t>
            </a:r>
          </a:p>
          <a:p>
            <a:pPr marL="274320" indent="-457200">
              <a:lnSpc>
                <a:spcPct val="100000"/>
              </a:lnSpc>
              <a:spcBef>
                <a:spcPts val="0"/>
              </a:spcBef>
            </a:pPr>
            <a:r>
              <a:rPr lang="en-US" sz="3000" dirty="0"/>
              <a:t>The final algorithms for the </a:t>
            </a:r>
            <a:r>
              <a:rPr lang="en-US" sz="3000" dirty="0" err="1"/>
              <a:t>rus+tomek</a:t>
            </a:r>
            <a:r>
              <a:rPr lang="en-US" sz="3000" dirty="0"/>
              <a:t> data are </a:t>
            </a:r>
            <a:r>
              <a:rPr lang="en-US" sz="3000" b="1" dirty="0"/>
              <a:t>XGB Classifier, LGBM Classifier, Random Forest Classifier, Gradient Boosting </a:t>
            </a:r>
            <a:r>
              <a:rPr lang="en-US" sz="3000" b="1" dirty="0" err="1"/>
              <a:t>Classifer</a:t>
            </a:r>
            <a:r>
              <a:rPr lang="en-US" sz="3000" b="1" dirty="0"/>
              <a:t>, Gaussian Naïve Bayes</a:t>
            </a:r>
          </a:p>
          <a:p>
            <a:pPr marL="274320" indent="-457200">
              <a:lnSpc>
                <a:spcPct val="100000"/>
              </a:lnSpc>
              <a:spcBef>
                <a:spcPts val="0"/>
              </a:spcBef>
            </a:pPr>
            <a:r>
              <a:rPr lang="en-US" sz="3000" dirty="0"/>
              <a:t>Before going into the next steps of the code, lets talk about </a:t>
            </a:r>
            <a:r>
              <a:rPr lang="en-US" sz="3000" b="1" dirty="0" err="1"/>
              <a:t>optuna</a:t>
            </a:r>
            <a:r>
              <a:rPr lang="en-US" sz="3000" dirty="0"/>
              <a:t>!</a:t>
            </a:r>
          </a:p>
        </p:txBody>
      </p:sp>
      <p:graphicFrame>
        <p:nvGraphicFramePr>
          <p:cNvPr id="3" name="Table 2">
            <a:extLst>
              <a:ext uri="{FF2B5EF4-FFF2-40B4-BE49-F238E27FC236}">
                <a16:creationId xmlns:a16="http://schemas.microsoft.com/office/drawing/2014/main" id="{0285829E-9476-10FD-C6DA-1F5C78B67D6E}"/>
              </a:ext>
            </a:extLst>
          </p:cNvPr>
          <p:cNvGraphicFramePr>
            <a:graphicFrameLocks noGrp="1"/>
          </p:cNvGraphicFramePr>
          <p:nvPr>
            <p:extLst>
              <p:ext uri="{D42A27DB-BD31-4B8C-83A1-F6EECF244321}">
                <p14:modId xmlns:p14="http://schemas.microsoft.com/office/powerpoint/2010/main" val="3092689499"/>
              </p:ext>
            </p:extLst>
          </p:nvPr>
        </p:nvGraphicFramePr>
        <p:xfrm>
          <a:off x="2100898" y="13518125"/>
          <a:ext cx="6705623" cy="5072041"/>
        </p:xfrm>
        <a:graphic>
          <a:graphicData uri="http://schemas.openxmlformats.org/drawingml/2006/table">
            <a:tbl>
              <a:tblPr/>
              <a:tblGrid>
                <a:gridCol w="2032389">
                  <a:extLst>
                    <a:ext uri="{9D8B030D-6E8A-4147-A177-3AD203B41FA5}">
                      <a16:colId xmlns:a16="http://schemas.microsoft.com/office/drawing/2014/main" val="1261615084"/>
                    </a:ext>
                  </a:extLst>
                </a:gridCol>
                <a:gridCol w="1062432">
                  <a:extLst>
                    <a:ext uri="{9D8B030D-6E8A-4147-A177-3AD203B41FA5}">
                      <a16:colId xmlns:a16="http://schemas.microsoft.com/office/drawing/2014/main" val="1386464714"/>
                    </a:ext>
                  </a:extLst>
                </a:gridCol>
                <a:gridCol w="798664">
                  <a:extLst>
                    <a:ext uri="{9D8B030D-6E8A-4147-A177-3AD203B41FA5}">
                      <a16:colId xmlns:a16="http://schemas.microsoft.com/office/drawing/2014/main" val="719801215"/>
                    </a:ext>
                  </a:extLst>
                </a:gridCol>
                <a:gridCol w="1449155">
                  <a:extLst>
                    <a:ext uri="{9D8B030D-6E8A-4147-A177-3AD203B41FA5}">
                      <a16:colId xmlns:a16="http://schemas.microsoft.com/office/drawing/2014/main" val="3264686179"/>
                    </a:ext>
                  </a:extLst>
                </a:gridCol>
                <a:gridCol w="1362983">
                  <a:extLst>
                    <a:ext uri="{9D8B030D-6E8A-4147-A177-3AD203B41FA5}">
                      <a16:colId xmlns:a16="http://schemas.microsoft.com/office/drawing/2014/main" val="2191916387"/>
                    </a:ext>
                  </a:extLst>
                </a:gridCol>
              </a:tblGrid>
              <a:tr h="408529">
                <a:tc>
                  <a:txBody>
                    <a:bodyPr/>
                    <a:lstStyle/>
                    <a:p>
                      <a:pPr marL="0" marR="0" algn="ctr" fontAlgn="t">
                        <a:spcBef>
                          <a:spcPts val="0"/>
                        </a:spcBef>
                        <a:spcAft>
                          <a:spcPts val="0"/>
                        </a:spcAft>
                      </a:pPr>
                      <a:r>
                        <a:rPr lang="en-US" sz="1500" b="1">
                          <a:effectLst/>
                          <a:latin typeface="Calibri" panose="020F0502020204030204" pitchFamily="34" charset="0"/>
                        </a:rPr>
                        <a:t>Tomek</a:t>
                      </a:r>
                      <a:endParaRPr lang="en-US" sz="15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183"/>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607222380"/>
                  </a:ext>
                </a:extLst>
              </a:tr>
              <a:tr h="333108">
                <a:tc>
                  <a:txBody>
                    <a:bodyPr/>
                    <a:lstStyle/>
                    <a:p>
                      <a:pPr marL="0" marR="0" algn="ctr" fontAlgn="t">
                        <a:spcBef>
                          <a:spcPts val="0"/>
                        </a:spcBef>
                        <a:spcAft>
                          <a:spcPts val="0"/>
                        </a:spcAft>
                      </a:pPr>
                      <a:r>
                        <a:rPr lang="en-US" sz="1100" b="1">
                          <a:effectLst/>
                          <a:latin typeface="Calibri" panose="020F0502020204030204" pitchFamily="34" charset="0"/>
                        </a:rPr>
                        <a:t>Model</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Run Time (s)</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F1-Score</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Balanced Accuracy</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Recall (Fraud case)</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45267978"/>
                  </a:ext>
                </a:extLst>
              </a:tr>
              <a:tr h="333108">
                <a:tc>
                  <a:txBody>
                    <a:bodyPr/>
                    <a:lstStyle/>
                    <a:p>
                      <a:pPr marL="0" marR="0" algn="ctr" fontAlgn="t">
                        <a:spcBef>
                          <a:spcPts val="0"/>
                        </a:spcBef>
                        <a:spcAft>
                          <a:spcPts val="0"/>
                        </a:spcAft>
                      </a:pPr>
                      <a:r>
                        <a:rPr lang="en-US" sz="1100">
                          <a:effectLst/>
                          <a:latin typeface="Calibri" panose="020F0502020204030204" pitchFamily="34" charset="0"/>
                        </a:rPr>
                        <a:t>XGB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941.981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0.888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0.913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0.825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1835075030"/>
                  </a:ext>
                </a:extLst>
              </a:tr>
              <a:tr h="333108">
                <a:tc>
                  <a:txBody>
                    <a:bodyPr/>
                    <a:lstStyle/>
                    <a:p>
                      <a:pPr marL="0" marR="0" algn="ctr" fontAlgn="t">
                        <a:spcBef>
                          <a:spcPts val="0"/>
                        </a:spcBef>
                        <a:spcAft>
                          <a:spcPts val="0"/>
                        </a:spcAft>
                      </a:pPr>
                      <a:r>
                        <a:rPr lang="en-US" sz="1100">
                          <a:effectLst/>
                          <a:latin typeface="Calibri" panose="020F0502020204030204" pitchFamily="34" charset="0"/>
                        </a:rPr>
                        <a:t>LGBM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45.119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0.121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0.963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0.943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2841293004"/>
                  </a:ext>
                </a:extLst>
              </a:tr>
              <a:tr h="333108">
                <a:tc>
                  <a:txBody>
                    <a:bodyPr/>
                    <a:lstStyle/>
                    <a:p>
                      <a:pPr marL="0" marR="0" algn="ctr" fontAlgn="t">
                        <a:spcBef>
                          <a:spcPts val="0"/>
                        </a:spcBef>
                        <a:spcAft>
                          <a:spcPts val="0"/>
                        </a:spcAft>
                      </a:pPr>
                      <a:r>
                        <a:rPr lang="en-US" sz="1100">
                          <a:effectLst/>
                          <a:latin typeface="Calibri" panose="020F0502020204030204" pitchFamily="34" charset="0"/>
                        </a:rPr>
                        <a:t>Random Forest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1551.686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0.864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0636247"/>
                  </a:ext>
                </a:extLst>
              </a:tr>
              <a:tr h="333108">
                <a:tc>
                  <a:txBody>
                    <a:bodyPr/>
                    <a:lstStyle/>
                    <a:p>
                      <a:pPr marL="0" marR="0" algn="ctr" fontAlgn="t">
                        <a:spcBef>
                          <a:spcPts val="0"/>
                        </a:spcBef>
                        <a:spcAft>
                          <a:spcPts val="0"/>
                        </a:spcAft>
                      </a:pPr>
                      <a:r>
                        <a:rPr lang="en-US" sz="1100">
                          <a:effectLst/>
                          <a:latin typeface="Calibri" panose="020F0502020204030204" pitchFamily="34" charset="0"/>
                        </a:rPr>
                        <a:t>Extra Trees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386.59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0.876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0.897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0.793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2548788"/>
                  </a:ext>
                </a:extLst>
              </a:tr>
              <a:tr h="333108">
                <a:tc>
                  <a:txBody>
                    <a:bodyPr/>
                    <a:lstStyle/>
                    <a:p>
                      <a:pPr marL="0" marR="0" algn="ctr" fontAlgn="t">
                        <a:spcBef>
                          <a:spcPts val="0"/>
                        </a:spcBef>
                        <a:spcAft>
                          <a:spcPts val="0"/>
                        </a:spcAft>
                      </a:pPr>
                      <a:r>
                        <a:rPr lang="en-US" sz="1100">
                          <a:effectLst/>
                          <a:latin typeface="Calibri" panose="020F0502020204030204" pitchFamily="34" charset="0"/>
                        </a:rPr>
                        <a:t>Gradient Boosting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1663.791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0.528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0.421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634430"/>
                  </a:ext>
                </a:extLst>
              </a:tr>
              <a:tr h="333108">
                <a:tc>
                  <a:txBody>
                    <a:bodyPr/>
                    <a:lstStyle/>
                    <a:p>
                      <a:pPr marL="0" marR="0" algn="ctr" fontAlgn="t">
                        <a:spcBef>
                          <a:spcPts val="0"/>
                        </a:spcBef>
                        <a:spcAft>
                          <a:spcPts val="0"/>
                        </a:spcAft>
                      </a:pPr>
                      <a:r>
                        <a:rPr lang="en-US" sz="1100">
                          <a:effectLst/>
                          <a:latin typeface="Calibri" panose="020F0502020204030204" pitchFamily="34" charset="0"/>
                        </a:rPr>
                        <a:t>Decision Tree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56.936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0.904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1189125807"/>
                  </a:ext>
                </a:extLst>
              </a:tr>
              <a:tr h="333108">
                <a:tc>
                  <a:txBody>
                    <a:bodyPr/>
                    <a:lstStyle/>
                    <a:p>
                      <a:pPr marL="0" marR="0" algn="ctr" fontAlgn="t">
                        <a:spcBef>
                          <a:spcPts val="0"/>
                        </a:spcBef>
                        <a:spcAft>
                          <a:spcPts val="0"/>
                        </a:spcAft>
                      </a:pPr>
                      <a:r>
                        <a:rPr lang="en-US" sz="1100">
                          <a:effectLst/>
                          <a:latin typeface="Calibri" panose="020F0502020204030204" pitchFamily="34" charset="0"/>
                        </a:rPr>
                        <a:t>Extra Tree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9.967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0.797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0.895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0.791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281354"/>
                  </a:ext>
                </a:extLst>
              </a:tr>
              <a:tr h="333108">
                <a:tc>
                  <a:txBody>
                    <a:bodyPr/>
                    <a:lstStyle/>
                    <a:p>
                      <a:pPr marL="0" marR="0" algn="ctr" fontAlgn="t">
                        <a:spcBef>
                          <a:spcPts val="0"/>
                        </a:spcBef>
                        <a:spcAft>
                          <a:spcPts val="0"/>
                        </a:spcAft>
                      </a:pPr>
                      <a:r>
                        <a:rPr lang="en-US" sz="1100">
                          <a:effectLst/>
                          <a:latin typeface="Calibri" panose="020F0502020204030204" pitchFamily="34" charset="0"/>
                        </a:rPr>
                        <a:t>Logistic Regression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45.018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0.713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0.581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8916121"/>
                  </a:ext>
                </a:extLst>
              </a:tr>
              <a:tr h="333108">
                <a:tc>
                  <a:txBody>
                    <a:bodyPr/>
                    <a:lstStyle/>
                    <a:p>
                      <a:pPr marL="0" marR="0" algn="ctr" fontAlgn="t">
                        <a:spcBef>
                          <a:spcPts val="0"/>
                        </a:spcBef>
                        <a:spcAft>
                          <a:spcPts val="0"/>
                        </a:spcAft>
                      </a:pPr>
                      <a:r>
                        <a:rPr lang="en-US" sz="1100">
                          <a:effectLst/>
                          <a:latin typeface="Calibri" panose="020F0502020204030204" pitchFamily="34" charset="0"/>
                        </a:rPr>
                        <a:t>Ridge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12.387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998413"/>
                  </a:ext>
                </a:extLst>
              </a:tr>
              <a:tr h="333108">
                <a:tc>
                  <a:txBody>
                    <a:bodyPr/>
                    <a:lstStyle/>
                    <a:p>
                      <a:pPr marL="0" marR="0" algn="ctr" fontAlgn="t">
                        <a:spcBef>
                          <a:spcPts val="0"/>
                        </a:spcBef>
                        <a:spcAft>
                          <a:spcPts val="0"/>
                        </a:spcAft>
                      </a:pPr>
                      <a:r>
                        <a:rPr lang="en-US" sz="1100">
                          <a:effectLst/>
                          <a:latin typeface="Calibri" panose="020F0502020204030204" pitchFamily="34" charset="0"/>
                        </a:rPr>
                        <a:t>SGD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16.862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0.63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0.802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0.605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276206"/>
                  </a:ext>
                </a:extLst>
              </a:tr>
              <a:tr h="333108">
                <a:tc>
                  <a:txBody>
                    <a:bodyPr/>
                    <a:lstStyle/>
                    <a:p>
                      <a:pPr marL="0" marR="0" algn="ctr" fontAlgn="t">
                        <a:spcBef>
                          <a:spcPts val="0"/>
                        </a:spcBef>
                        <a:spcAft>
                          <a:spcPts val="0"/>
                        </a:spcAft>
                      </a:pPr>
                      <a:r>
                        <a:rPr lang="en-US" sz="1100">
                          <a:effectLst/>
                          <a:latin typeface="Calibri" panose="020F0502020204030204" pitchFamily="34" charset="0"/>
                        </a:rPr>
                        <a:t>K Neighbors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298.414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0.842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0.872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0.744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949090"/>
                  </a:ext>
                </a:extLst>
              </a:tr>
              <a:tr h="333108">
                <a:tc>
                  <a:txBody>
                    <a:bodyPr/>
                    <a:lstStyle/>
                    <a:p>
                      <a:pPr marL="0" marR="0" algn="ctr" fontAlgn="t">
                        <a:spcBef>
                          <a:spcPts val="0"/>
                        </a:spcBef>
                        <a:spcAft>
                          <a:spcPts val="0"/>
                        </a:spcAft>
                      </a:pPr>
                      <a:r>
                        <a:rPr lang="en-US" sz="1100">
                          <a:effectLst/>
                          <a:latin typeface="Calibri" panose="020F0502020204030204" pitchFamily="34" charset="0"/>
                        </a:rPr>
                        <a:t>Gaussian Naïve Bayes</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10.012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0.005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0.719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3800727738"/>
                  </a:ext>
                </a:extLst>
              </a:tr>
              <a:tr h="333108">
                <a:tc>
                  <a:txBody>
                    <a:bodyPr/>
                    <a:lstStyle/>
                    <a:p>
                      <a:pPr marL="0" marR="0" algn="ctr" fontAlgn="t">
                        <a:spcBef>
                          <a:spcPts val="0"/>
                        </a:spcBef>
                        <a:spcAft>
                          <a:spcPts val="0"/>
                        </a:spcAft>
                      </a:pPr>
                      <a:r>
                        <a:rPr lang="en-US" sz="1100">
                          <a:effectLst/>
                          <a:latin typeface="Calibri" panose="020F0502020204030204" pitchFamily="34" charset="0"/>
                        </a:rPr>
                        <a:t>Multinominal Naïve Bayes</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7.588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0.032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dirty="0">
                          <a:effectLst/>
                          <a:latin typeface="Calibri" panose="020F0502020204030204" pitchFamily="34" charset="0"/>
                        </a:rPr>
                        <a:t>0.803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4630977"/>
                  </a:ext>
                </a:extLst>
              </a:tr>
            </a:tbl>
          </a:graphicData>
        </a:graphic>
      </p:graphicFrame>
      <p:graphicFrame>
        <p:nvGraphicFramePr>
          <p:cNvPr id="8" name="Table 7">
            <a:extLst>
              <a:ext uri="{FF2B5EF4-FFF2-40B4-BE49-F238E27FC236}">
                <a16:creationId xmlns:a16="http://schemas.microsoft.com/office/drawing/2014/main" id="{964F50B0-098E-2BED-80EF-6E59BBB778BC}"/>
              </a:ext>
            </a:extLst>
          </p:cNvPr>
          <p:cNvGraphicFramePr>
            <a:graphicFrameLocks noGrp="1"/>
          </p:cNvGraphicFramePr>
          <p:nvPr>
            <p:extLst>
              <p:ext uri="{D42A27DB-BD31-4B8C-83A1-F6EECF244321}">
                <p14:modId xmlns:p14="http://schemas.microsoft.com/office/powerpoint/2010/main" val="2877753925"/>
              </p:ext>
            </p:extLst>
          </p:nvPr>
        </p:nvGraphicFramePr>
        <p:xfrm>
          <a:off x="10863920" y="13518126"/>
          <a:ext cx="6705623" cy="5072040"/>
        </p:xfrm>
        <a:graphic>
          <a:graphicData uri="http://schemas.openxmlformats.org/drawingml/2006/table">
            <a:tbl>
              <a:tblPr/>
              <a:tblGrid>
                <a:gridCol w="2015961">
                  <a:extLst>
                    <a:ext uri="{9D8B030D-6E8A-4147-A177-3AD203B41FA5}">
                      <a16:colId xmlns:a16="http://schemas.microsoft.com/office/drawing/2014/main" val="76902938"/>
                    </a:ext>
                  </a:extLst>
                </a:gridCol>
                <a:gridCol w="1053845">
                  <a:extLst>
                    <a:ext uri="{9D8B030D-6E8A-4147-A177-3AD203B41FA5}">
                      <a16:colId xmlns:a16="http://schemas.microsoft.com/office/drawing/2014/main" val="606279381"/>
                    </a:ext>
                  </a:extLst>
                </a:gridCol>
                <a:gridCol w="797420">
                  <a:extLst>
                    <a:ext uri="{9D8B030D-6E8A-4147-A177-3AD203B41FA5}">
                      <a16:colId xmlns:a16="http://schemas.microsoft.com/office/drawing/2014/main" val="3534594977"/>
                    </a:ext>
                  </a:extLst>
                </a:gridCol>
                <a:gridCol w="1462457">
                  <a:extLst>
                    <a:ext uri="{9D8B030D-6E8A-4147-A177-3AD203B41FA5}">
                      <a16:colId xmlns:a16="http://schemas.microsoft.com/office/drawing/2014/main" val="1363249492"/>
                    </a:ext>
                  </a:extLst>
                </a:gridCol>
                <a:gridCol w="1375940">
                  <a:extLst>
                    <a:ext uri="{9D8B030D-6E8A-4147-A177-3AD203B41FA5}">
                      <a16:colId xmlns:a16="http://schemas.microsoft.com/office/drawing/2014/main" val="2098289090"/>
                    </a:ext>
                  </a:extLst>
                </a:gridCol>
              </a:tblGrid>
              <a:tr h="408528">
                <a:tc>
                  <a:txBody>
                    <a:bodyPr/>
                    <a:lstStyle/>
                    <a:p>
                      <a:pPr marL="0" marR="0" algn="ctr" fontAlgn="t">
                        <a:spcBef>
                          <a:spcPts val="0"/>
                        </a:spcBef>
                        <a:spcAft>
                          <a:spcPts val="0"/>
                        </a:spcAft>
                      </a:pPr>
                      <a:r>
                        <a:rPr lang="en-US" sz="1500" b="1">
                          <a:effectLst/>
                          <a:latin typeface="Calibri" panose="020F0502020204030204" pitchFamily="34" charset="0"/>
                        </a:rPr>
                        <a:t>Tomek + RUS</a:t>
                      </a:r>
                      <a:endParaRPr lang="en-US" sz="15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C3E5"/>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marL="0" marR="0" algn="ctr" fontAlgn="t">
                        <a:spcBef>
                          <a:spcPts val="0"/>
                        </a:spcBef>
                        <a:spcAft>
                          <a:spcPts val="0"/>
                        </a:spcAft>
                      </a:pPr>
                      <a:r>
                        <a:rPr lang="en-US" sz="1100">
                          <a:effectLst/>
                          <a:latin typeface="Calibri" panose="020F0502020204030204" pitchFamily="34"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3374672910"/>
                  </a:ext>
                </a:extLst>
              </a:tr>
              <a:tr h="333108">
                <a:tc>
                  <a:txBody>
                    <a:bodyPr/>
                    <a:lstStyle/>
                    <a:p>
                      <a:pPr marL="0" marR="0" algn="ctr" fontAlgn="t">
                        <a:spcBef>
                          <a:spcPts val="0"/>
                        </a:spcBef>
                        <a:spcAft>
                          <a:spcPts val="0"/>
                        </a:spcAft>
                      </a:pPr>
                      <a:r>
                        <a:rPr lang="en-US" sz="1100" b="1">
                          <a:effectLst/>
                          <a:latin typeface="Calibri" panose="020F0502020204030204" pitchFamily="34" charset="0"/>
                        </a:rPr>
                        <a:t>Model</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Run Time (s)</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F1-Score</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Balanced Accuracy</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fontAlgn="t">
                        <a:spcBef>
                          <a:spcPts val="0"/>
                        </a:spcBef>
                        <a:spcAft>
                          <a:spcPts val="0"/>
                        </a:spcAft>
                      </a:pPr>
                      <a:r>
                        <a:rPr lang="en-US" sz="1100" b="1">
                          <a:effectLst/>
                          <a:latin typeface="Calibri" panose="020F0502020204030204" pitchFamily="34" charset="0"/>
                        </a:rPr>
                        <a:t>Recall (Fraud case)</a:t>
                      </a:r>
                      <a:endParaRPr lang="en-US" sz="110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524023026"/>
                  </a:ext>
                </a:extLst>
              </a:tr>
              <a:tr h="333108">
                <a:tc>
                  <a:txBody>
                    <a:bodyPr/>
                    <a:lstStyle/>
                    <a:p>
                      <a:pPr marL="0" marR="0" algn="ctr" fontAlgn="t">
                        <a:spcBef>
                          <a:spcPts val="0"/>
                        </a:spcBef>
                        <a:spcAft>
                          <a:spcPts val="0"/>
                        </a:spcAft>
                      </a:pPr>
                      <a:r>
                        <a:rPr lang="en-US" sz="1100">
                          <a:effectLst/>
                          <a:latin typeface="Calibri" panose="020F0502020204030204" pitchFamily="34" charset="0"/>
                        </a:rPr>
                        <a:t>XGB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0.939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3161118043"/>
                  </a:ext>
                </a:extLst>
              </a:tr>
              <a:tr h="333108">
                <a:tc>
                  <a:txBody>
                    <a:bodyPr/>
                    <a:lstStyle/>
                    <a:p>
                      <a:pPr marL="0" marR="0" algn="ctr" fontAlgn="t">
                        <a:spcBef>
                          <a:spcPts val="0"/>
                        </a:spcBef>
                        <a:spcAft>
                          <a:spcPts val="0"/>
                        </a:spcAft>
                      </a:pPr>
                      <a:r>
                        <a:rPr lang="en-US" sz="1100">
                          <a:effectLst/>
                          <a:latin typeface="Calibri" panose="020F0502020204030204" pitchFamily="34" charset="0"/>
                        </a:rPr>
                        <a:t>LGBM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0.425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1466309035"/>
                  </a:ext>
                </a:extLst>
              </a:tr>
              <a:tr h="333108">
                <a:tc>
                  <a:txBody>
                    <a:bodyPr/>
                    <a:lstStyle/>
                    <a:p>
                      <a:pPr marL="0" marR="0" algn="ctr" fontAlgn="t">
                        <a:spcBef>
                          <a:spcPts val="0"/>
                        </a:spcBef>
                        <a:spcAft>
                          <a:spcPts val="0"/>
                        </a:spcAft>
                      </a:pPr>
                      <a:r>
                        <a:rPr lang="en-US" sz="1100">
                          <a:effectLst/>
                          <a:latin typeface="Calibri" panose="020F0502020204030204" pitchFamily="34" charset="0"/>
                        </a:rPr>
                        <a:t>Random Forest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0.881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132400745"/>
                  </a:ext>
                </a:extLst>
              </a:tr>
              <a:tr h="333108">
                <a:tc>
                  <a:txBody>
                    <a:bodyPr/>
                    <a:lstStyle/>
                    <a:p>
                      <a:pPr marL="0" marR="0" algn="ctr" fontAlgn="t">
                        <a:spcBef>
                          <a:spcPts val="0"/>
                        </a:spcBef>
                        <a:spcAft>
                          <a:spcPts val="0"/>
                        </a:spcAft>
                      </a:pPr>
                      <a:r>
                        <a:rPr lang="en-US" sz="1100">
                          <a:effectLst/>
                          <a:latin typeface="Calibri" panose="020F0502020204030204" pitchFamily="34" charset="0"/>
                        </a:rPr>
                        <a:t>Extra Trees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0.599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833697"/>
                  </a:ext>
                </a:extLst>
              </a:tr>
              <a:tr h="333108">
                <a:tc>
                  <a:txBody>
                    <a:bodyPr/>
                    <a:lstStyle/>
                    <a:p>
                      <a:pPr marL="0" marR="0" algn="ctr" fontAlgn="t">
                        <a:spcBef>
                          <a:spcPts val="0"/>
                        </a:spcBef>
                        <a:spcAft>
                          <a:spcPts val="0"/>
                        </a:spcAft>
                      </a:pPr>
                      <a:r>
                        <a:rPr lang="en-US" sz="1100">
                          <a:effectLst/>
                          <a:latin typeface="Calibri" panose="020F0502020204030204" pitchFamily="34" charset="0"/>
                        </a:rPr>
                        <a:t>Gradient Boosting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1.657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0.988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0.988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2855979411"/>
                  </a:ext>
                </a:extLst>
              </a:tr>
              <a:tr h="333108">
                <a:tc>
                  <a:txBody>
                    <a:bodyPr/>
                    <a:lstStyle/>
                    <a:p>
                      <a:pPr marL="0" marR="0" algn="ctr" fontAlgn="t">
                        <a:spcBef>
                          <a:spcPts val="0"/>
                        </a:spcBef>
                        <a:spcAft>
                          <a:spcPts val="0"/>
                        </a:spcAft>
                      </a:pPr>
                      <a:r>
                        <a:rPr lang="en-US" sz="1100">
                          <a:effectLst/>
                          <a:latin typeface="Calibri" panose="020F0502020204030204" pitchFamily="34" charset="0"/>
                        </a:rPr>
                        <a:t>Decision Tree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0.058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6391276"/>
                  </a:ext>
                </a:extLst>
              </a:tr>
              <a:tr h="333108">
                <a:tc>
                  <a:txBody>
                    <a:bodyPr/>
                    <a:lstStyle/>
                    <a:p>
                      <a:pPr marL="0" marR="0" algn="ctr" fontAlgn="t">
                        <a:spcBef>
                          <a:spcPts val="0"/>
                        </a:spcBef>
                        <a:spcAft>
                          <a:spcPts val="0"/>
                        </a:spcAft>
                      </a:pPr>
                      <a:r>
                        <a:rPr lang="en-US" sz="1100">
                          <a:effectLst/>
                          <a:latin typeface="Calibri" panose="020F0502020204030204" pitchFamily="34" charset="0"/>
                        </a:rPr>
                        <a:t>Extra Tree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0.026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0.971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0.971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954007"/>
                  </a:ext>
                </a:extLst>
              </a:tr>
              <a:tr h="333108">
                <a:tc>
                  <a:txBody>
                    <a:bodyPr/>
                    <a:lstStyle/>
                    <a:p>
                      <a:pPr marL="0" marR="0" algn="ctr" fontAlgn="t">
                        <a:spcBef>
                          <a:spcPts val="0"/>
                        </a:spcBef>
                        <a:spcAft>
                          <a:spcPts val="0"/>
                        </a:spcAft>
                      </a:pPr>
                      <a:r>
                        <a:rPr lang="en-US" sz="1100">
                          <a:effectLst/>
                          <a:latin typeface="Calibri" panose="020F0502020204030204" pitchFamily="34" charset="0"/>
                        </a:rPr>
                        <a:t>Logistic Regression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0.136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0.967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0.967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0.977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5298529"/>
                  </a:ext>
                </a:extLst>
              </a:tr>
              <a:tr h="333108">
                <a:tc>
                  <a:txBody>
                    <a:bodyPr/>
                    <a:lstStyle/>
                    <a:p>
                      <a:pPr marL="0" marR="0" algn="ctr" fontAlgn="t">
                        <a:spcBef>
                          <a:spcPts val="0"/>
                        </a:spcBef>
                        <a:spcAft>
                          <a:spcPts val="0"/>
                        </a:spcAft>
                      </a:pPr>
                      <a:r>
                        <a:rPr lang="en-US" sz="1100">
                          <a:effectLst/>
                          <a:latin typeface="Calibri" panose="020F0502020204030204" pitchFamily="34" charset="0"/>
                        </a:rPr>
                        <a:t>Ridge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0.045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0.953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0.951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0.975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4744145"/>
                  </a:ext>
                </a:extLst>
              </a:tr>
              <a:tr h="333108">
                <a:tc>
                  <a:txBody>
                    <a:bodyPr/>
                    <a:lstStyle/>
                    <a:p>
                      <a:pPr marL="0" marR="0" algn="ctr" fontAlgn="t">
                        <a:spcBef>
                          <a:spcPts val="0"/>
                        </a:spcBef>
                        <a:spcAft>
                          <a:spcPts val="0"/>
                        </a:spcAft>
                      </a:pPr>
                      <a:r>
                        <a:rPr lang="en-US" sz="1100">
                          <a:effectLst/>
                          <a:latin typeface="Calibri" panose="020F0502020204030204" pitchFamily="34" charset="0"/>
                        </a:rPr>
                        <a:t>SGD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0.125</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0.961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0.963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861334"/>
                  </a:ext>
                </a:extLst>
              </a:tr>
              <a:tr h="333108">
                <a:tc>
                  <a:txBody>
                    <a:bodyPr/>
                    <a:lstStyle/>
                    <a:p>
                      <a:pPr marL="0" marR="0" algn="ctr" fontAlgn="t">
                        <a:spcBef>
                          <a:spcPts val="0"/>
                        </a:spcBef>
                        <a:spcAft>
                          <a:spcPts val="0"/>
                        </a:spcAft>
                      </a:pPr>
                      <a:r>
                        <a:rPr lang="en-US" sz="1100">
                          <a:effectLst/>
                          <a:latin typeface="Calibri" panose="020F0502020204030204" pitchFamily="34" charset="0"/>
                        </a:rPr>
                        <a:t>K Neighbors Classifier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0.317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0.982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0.981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0.991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244840"/>
                  </a:ext>
                </a:extLst>
              </a:tr>
              <a:tr h="333108">
                <a:tc>
                  <a:txBody>
                    <a:bodyPr/>
                    <a:lstStyle/>
                    <a:p>
                      <a:pPr marL="0" marR="0" algn="ctr" fontAlgn="t">
                        <a:spcBef>
                          <a:spcPts val="0"/>
                        </a:spcBef>
                        <a:spcAft>
                          <a:spcPts val="0"/>
                        </a:spcAft>
                      </a:pPr>
                      <a:r>
                        <a:rPr lang="en-US" sz="1100">
                          <a:effectLst/>
                          <a:latin typeface="Calibri" panose="020F0502020204030204" pitchFamily="34" charset="0"/>
                        </a:rPr>
                        <a:t>Gaussian Naïve Bayes</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0.022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0.772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0.704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tc>
                  <a:txBody>
                    <a:bodyPr/>
                    <a:lstStyle/>
                    <a:p>
                      <a:pPr marL="0" marR="0" algn="ctr" fontAlgn="t">
                        <a:spcBef>
                          <a:spcPts val="0"/>
                        </a:spcBef>
                        <a:spcAft>
                          <a:spcPts val="0"/>
                        </a:spcAft>
                      </a:pPr>
                      <a:r>
                        <a:rPr lang="en-US" sz="1100">
                          <a:effectLst/>
                          <a:latin typeface="Calibri" panose="020F0502020204030204" pitchFamily="34" charset="0"/>
                        </a:rPr>
                        <a:t>0.998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08D"/>
                    </a:solidFill>
                  </a:tcPr>
                </a:tc>
                <a:extLst>
                  <a:ext uri="{0D108BD9-81ED-4DB2-BD59-A6C34878D82A}">
                    <a16:rowId xmlns:a16="http://schemas.microsoft.com/office/drawing/2014/main" val="1614456403"/>
                  </a:ext>
                </a:extLst>
              </a:tr>
              <a:tr h="333108">
                <a:tc>
                  <a:txBody>
                    <a:bodyPr/>
                    <a:lstStyle/>
                    <a:p>
                      <a:pPr marL="0" marR="0" algn="ctr" fontAlgn="t">
                        <a:spcBef>
                          <a:spcPts val="0"/>
                        </a:spcBef>
                        <a:spcAft>
                          <a:spcPts val="0"/>
                        </a:spcAft>
                      </a:pPr>
                      <a:r>
                        <a:rPr lang="en-US" sz="1100">
                          <a:effectLst/>
                          <a:latin typeface="Calibri" panose="020F0502020204030204" pitchFamily="34" charset="0"/>
                        </a:rPr>
                        <a:t>Multinominal Naïve Bayes</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dirty="0">
                          <a:effectLst/>
                          <a:latin typeface="Calibri" panose="020F0502020204030204" pitchFamily="34" charset="0"/>
                        </a:rPr>
                        <a:t>0.022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0.861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a:effectLst/>
                          <a:latin typeface="Calibri" panose="020F0502020204030204" pitchFamily="34" charset="0"/>
                        </a:rPr>
                        <a:t>0.863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t">
                        <a:spcBef>
                          <a:spcPts val="0"/>
                        </a:spcBef>
                        <a:spcAft>
                          <a:spcPts val="0"/>
                        </a:spcAft>
                      </a:pPr>
                      <a:r>
                        <a:rPr lang="en-US" sz="1100" dirty="0">
                          <a:effectLst/>
                          <a:latin typeface="Calibri" panose="020F0502020204030204" pitchFamily="34" charset="0"/>
                        </a:rPr>
                        <a:t>0.849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264852"/>
                  </a:ext>
                </a:extLst>
              </a:tr>
            </a:tbl>
          </a:graphicData>
        </a:graphic>
      </p:graphicFrame>
      <p:cxnSp>
        <p:nvCxnSpPr>
          <p:cNvPr id="11" name="Elbow Connector 10">
            <a:extLst>
              <a:ext uri="{FF2B5EF4-FFF2-40B4-BE49-F238E27FC236}">
                <a16:creationId xmlns:a16="http://schemas.microsoft.com/office/drawing/2014/main" id="{E2FB6A43-5203-67D9-6AAC-9D22D8167D84}"/>
              </a:ext>
            </a:extLst>
          </p:cNvPr>
          <p:cNvCxnSpPr>
            <a:cxnSpLocks/>
            <a:endCxn id="29" idx="1"/>
          </p:cNvCxnSpPr>
          <p:nvPr/>
        </p:nvCxnSpPr>
        <p:spPr>
          <a:xfrm flipV="1">
            <a:off x="12050486" y="14254844"/>
            <a:ext cx="9339943" cy="7690755"/>
          </a:xfrm>
          <a:prstGeom prst="bentConnector3">
            <a:avLst>
              <a:gd name="adj1" fmla="val 9195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8">
            <a:extLst>
              <a:ext uri="{FF2B5EF4-FFF2-40B4-BE49-F238E27FC236}">
                <a16:creationId xmlns:a16="http://schemas.microsoft.com/office/drawing/2014/main" id="{9145597F-7E2C-DBDF-0F95-D1AC04AFA8DC}"/>
              </a:ext>
            </a:extLst>
          </p:cNvPr>
          <p:cNvSpPr txBox="1">
            <a:spLocks/>
          </p:cNvSpPr>
          <p:nvPr/>
        </p:nvSpPr>
        <p:spPr>
          <a:xfrm>
            <a:off x="21390429" y="6106887"/>
            <a:ext cx="14565085" cy="16295914"/>
          </a:xfrm>
          <a:prstGeom prst="rect">
            <a:avLst/>
          </a:prstGeom>
          <a:ln w="57150">
            <a:solidFill>
              <a:srgbClr val="FF0000"/>
            </a:solidFill>
          </a:ln>
        </p:spPr>
        <p:txBody>
          <a:bodyPr vert="horz" lIns="91440" tIns="45720" rIns="91440" bIns="45720"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5000" b="1" u="sng" dirty="0">
                <a:solidFill>
                  <a:srgbClr val="7030A0"/>
                </a:solidFill>
              </a:rPr>
              <a:t>OPTUNA</a:t>
            </a:r>
          </a:p>
          <a:p>
            <a:pPr marL="274320" indent="-457200">
              <a:lnSpc>
                <a:spcPct val="100000"/>
              </a:lnSpc>
              <a:spcBef>
                <a:spcPts val="0"/>
              </a:spcBef>
            </a:pPr>
            <a:r>
              <a:rPr lang="en-US" sz="3000" dirty="0" err="1"/>
              <a:t>Optuna</a:t>
            </a:r>
            <a:r>
              <a:rPr lang="en-US" sz="3000" dirty="0"/>
              <a:t> is a package created to help make the hyperparameter optimization process easier.</a:t>
            </a:r>
          </a:p>
          <a:p>
            <a:pPr marL="274320" indent="-457200">
              <a:lnSpc>
                <a:spcPct val="100000"/>
              </a:lnSpc>
              <a:spcBef>
                <a:spcPts val="0"/>
              </a:spcBef>
            </a:pPr>
            <a:r>
              <a:rPr lang="en-US" sz="3000" dirty="0"/>
              <a:t>There are objects defined in the package that you use to optimize machine learning algorithms. A </a:t>
            </a:r>
            <a:r>
              <a:rPr lang="en-US" sz="3000" i="1" dirty="0"/>
              <a:t>study</a:t>
            </a:r>
            <a:r>
              <a:rPr lang="en-US" sz="3000" dirty="0"/>
              <a:t> is the process of optimization that consists of multiple trials, and a </a:t>
            </a:r>
            <a:r>
              <a:rPr lang="en-US" sz="3000" i="1" dirty="0"/>
              <a:t>trial</a:t>
            </a:r>
            <a:r>
              <a:rPr lang="en-US" sz="3000" dirty="0"/>
              <a:t> is each evaluation of the algorithm. It optimizes the algorithm based on the metric that we tell it to optimize. In this case, I wanted </a:t>
            </a:r>
            <a:r>
              <a:rPr lang="en-US" sz="3000" dirty="0" err="1"/>
              <a:t>optuna</a:t>
            </a:r>
            <a:r>
              <a:rPr lang="en-US" sz="3000" dirty="0"/>
              <a:t> to find the best algorithm that can optimize </a:t>
            </a:r>
            <a:r>
              <a:rPr lang="en-US" sz="3000" b="1" dirty="0"/>
              <a:t>recall</a:t>
            </a:r>
            <a:r>
              <a:rPr lang="en-US" sz="3000" dirty="0"/>
              <a:t>.</a:t>
            </a:r>
          </a:p>
          <a:p>
            <a:pPr marL="274320" indent="-457200">
              <a:lnSpc>
                <a:spcPct val="100000"/>
              </a:lnSpc>
              <a:spcBef>
                <a:spcPts val="0"/>
              </a:spcBef>
            </a:pPr>
            <a:r>
              <a:rPr lang="en-US" sz="3000" dirty="0"/>
              <a:t>We create a function that takes a trial as an input. A trial allows you to suggest a range of values for a specific hyperparameter (categorical, float, int, </a:t>
            </a:r>
            <a:r>
              <a:rPr lang="en-US" sz="3000" dirty="0" err="1"/>
              <a:t>boolean</a:t>
            </a:r>
            <a:r>
              <a:rPr lang="en-US" sz="3000" dirty="0"/>
              <a:t>, etc.). </a:t>
            </a:r>
          </a:p>
          <a:p>
            <a:pPr marL="274320" indent="-457200">
              <a:lnSpc>
                <a:spcPct val="100000"/>
              </a:lnSpc>
              <a:spcBef>
                <a:spcPts val="0"/>
              </a:spcBef>
            </a:pPr>
            <a:r>
              <a:rPr lang="en-US" sz="3000" dirty="0"/>
              <a:t>The function I created reads the type of dataset you want to look at (</a:t>
            </a:r>
            <a:r>
              <a:rPr lang="en-US" sz="3000" dirty="0" err="1"/>
              <a:t>tomek</a:t>
            </a:r>
            <a:r>
              <a:rPr lang="en-US" sz="3000" dirty="0"/>
              <a:t> or </a:t>
            </a:r>
            <a:r>
              <a:rPr lang="en-US" sz="3000" dirty="0" err="1"/>
              <a:t>rus+tomek</a:t>
            </a:r>
            <a:r>
              <a:rPr lang="en-US" sz="3000" dirty="0"/>
              <a:t>). Then it suggests one of the ML algorithms for that dataset to focus on. Depending on the ML algorithm, it suggests hyperparameter values for that specific algorithm, then tests trains it on training data, predicts on the dev data, then computes the recall when compared to the dev classes. </a:t>
            </a:r>
          </a:p>
          <a:p>
            <a:pPr marL="274320" indent="-457200">
              <a:lnSpc>
                <a:spcPct val="100000"/>
              </a:lnSpc>
              <a:spcBef>
                <a:spcPts val="0"/>
              </a:spcBef>
            </a:pPr>
            <a:r>
              <a:rPr lang="en-US" sz="3000" b="1" dirty="0" err="1">
                <a:highlight>
                  <a:srgbClr val="FFFF00"/>
                </a:highlight>
              </a:rPr>
              <a:t>Optuna</a:t>
            </a:r>
            <a:r>
              <a:rPr lang="en-US" sz="3000" b="1" dirty="0">
                <a:highlight>
                  <a:srgbClr val="FFFF00"/>
                </a:highlight>
              </a:rPr>
              <a:t> has a unique searching algorithm where it is able to search this N-dimensional space of ML algorithms and hyperparameters to find the best combination to optimize our pre-defined metric. </a:t>
            </a:r>
            <a:r>
              <a:rPr lang="en-US" sz="3000" dirty="0"/>
              <a:t>As </a:t>
            </a:r>
            <a:r>
              <a:rPr lang="en-US" sz="3000" dirty="0" err="1"/>
              <a:t>optuna</a:t>
            </a:r>
            <a:r>
              <a:rPr lang="en-US" sz="3000" dirty="0"/>
              <a:t> works, it removes whichever combination of algorithms that don’t perform well so this N-dimensional space gets smaller as time goes on, making it work more efficiently.</a:t>
            </a:r>
          </a:p>
          <a:p>
            <a:pPr marL="274320" indent="-457200">
              <a:lnSpc>
                <a:spcPct val="100000"/>
              </a:lnSpc>
              <a:spcBef>
                <a:spcPts val="0"/>
              </a:spcBef>
            </a:pPr>
            <a:r>
              <a:rPr lang="en-US" sz="3000" dirty="0"/>
              <a:t>I listed out all of the different algorithms and hyperparameters to tune in my notes, and I picked some ”reasonable” ranges for each hyperparameter. It took a couple of rounds of hyperparameter tuning to figure this out. </a:t>
            </a:r>
          </a:p>
          <a:p>
            <a:pPr marL="274320" indent="-457200">
              <a:lnSpc>
                <a:spcPct val="100000"/>
              </a:lnSpc>
              <a:spcBef>
                <a:spcPts val="0"/>
              </a:spcBef>
            </a:pPr>
            <a:r>
              <a:rPr lang="en-US" sz="3000" dirty="0"/>
              <a:t>Also for hyperparameters that have ranges of values on different orders of magnitude (ex. 0.001 – 0.1), we want to randomly generate the exponent (-3 to -1), then generate a float value between 1.0 – 9.9, then combine them like </a:t>
            </a:r>
            <a:r>
              <a:rPr lang="en-US" sz="3000" i="1" dirty="0"/>
              <a:t>A * 10^-B.</a:t>
            </a:r>
            <a:r>
              <a:rPr lang="en-US" sz="3000" dirty="0"/>
              <a:t> This is to ensure that we are equally sampling the very small values with the larger values (from </a:t>
            </a:r>
            <a:r>
              <a:rPr lang="en-US" sz="3000" dirty="0" err="1"/>
              <a:t>deeplearning.ai</a:t>
            </a:r>
            <a:r>
              <a:rPr lang="en-US" sz="3000" dirty="0"/>
              <a:t> notes).</a:t>
            </a:r>
          </a:p>
          <a:p>
            <a:pPr marL="274320" indent="-457200">
              <a:lnSpc>
                <a:spcPct val="100000"/>
              </a:lnSpc>
              <a:spcBef>
                <a:spcPts val="0"/>
              </a:spcBef>
            </a:pPr>
            <a:r>
              <a:rPr lang="en-US" sz="3000" dirty="0"/>
              <a:t>After multiple trials, these are the final models we ended up with for each dataset:</a:t>
            </a:r>
          </a:p>
          <a:p>
            <a:pPr marL="2103120" lvl="1" indent="-457200">
              <a:lnSpc>
                <a:spcPct val="100000"/>
              </a:lnSpc>
              <a:spcBef>
                <a:spcPts val="0"/>
              </a:spcBef>
            </a:pPr>
            <a:r>
              <a:rPr lang="en-US" sz="3000" b="1" u="sng" dirty="0">
                <a:highlight>
                  <a:srgbClr val="FFFF00"/>
                </a:highlight>
              </a:rPr>
              <a:t>Tomek dataset:</a:t>
            </a:r>
            <a:r>
              <a:rPr lang="en-US" sz="3000" b="1" dirty="0">
                <a:highlight>
                  <a:srgbClr val="FFFF00"/>
                </a:highlight>
              </a:rPr>
              <a:t> </a:t>
            </a:r>
            <a:r>
              <a:rPr lang="en-US" sz="3000" b="1" dirty="0">
                <a:highlight>
                  <a:srgbClr val="00FF00"/>
                </a:highlight>
              </a:rPr>
              <a:t>Gaussian Naïve Bayes, </a:t>
            </a:r>
            <a:r>
              <a:rPr lang="en-US" sz="3000" b="1" dirty="0" err="1">
                <a:highlight>
                  <a:srgbClr val="00FF00"/>
                </a:highlight>
              </a:rPr>
              <a:t>var_smoothing</a:t>
            </a:r>
            <a:r>
              <a:rPr lang="en-US" sz="3000" b="1" dirty="0">
                <a:highlight>
                  <a:srgbClr val="00FF00"/>
                </a:highlight>
              </a:rPr>
              <a:t> = </a:t>
            </a:r>
            <a:r>
              <a:rPr lang="en-US" sz="3000" b="1" dirty="0">
                <a:effectLst/>
                <a:highlight>
                  <a:srgbClr val="00FF00"/>
                </a:highlight>
                <a:latin typeface="Calibri" panose="020F0502020204030204" pitchFamily="34" charset="0"/>
              </a:rPr>
              <a:t>9.125860889745052 * (10**-9)</a:t>
            </a:r>
            <a:endParaRPr lang="en-US" sz="3000" dirty="0">
              <a:highlight>
                <a:srgbClr val="00FF00"/>
              </a:highlight>
            </a:endParaRPr>
          </a:p>
          <a:p>
            <a:pPr marL="2103120" lvl="1" indent="-457200">
              <a:lnSpc>
                <a:spcPct val="100000"/>
              </a:lnSpc>
              <a:spcBef>
                <a:spcPts val="0"/>
              </a:spcBef>
            </a:pPr>
            <a:r>
              <a:rPr lang="en-US" sz="3000" b="1" u="sng" dirty="0">
                <a:highlight>
                  <a:srgbClr val="FFFF00"/>
                </a:highlight>
              </a:rPr>
              <a:t>Tomek + RUS dataset</a:t>
            </a:r>
            <a:r>
              <a:rPr lang="en-US" sz="3000" dirty="0">
                <a:highlight>
                  <a:srgbClr val="FFFF00"/>
                </a:highlight>
              </a:rPr>
              <a:t>: </a:t>
            </a:r>
            <a:r>
              <a:rPr lang="en-US" sz="3000" b="1" dirty="0">
                <a:highlight>
                  <a:srgbClr val="00FF00"/>
                </a:highlight>
              </a:rPr>
              <a:t>Random Forest Classifier, </a:t>
            </a:r>
            <a:r>
              <a:rPr lang="en-US" sz="3000" b="1" dirty="0" err="1">
                <a:highlight>
                  <a:srgbClr val="00FF00"/>
                </a:highlight>
              </a:rPr>
              <a:t>n_estimators</a:t>
            </a:r>
            <a:r>
              <a:rPr lang="en-US" sz="3000" b="1" dirty="0">
                <a:highlight>
                  <a:srgbClr val="00FF00"/>
                </a:highlight>
              </a:rPr>
              <a:t> = 9841, </a:t>
            </a:r>
            <a:r>
              <a:rPr lang="en-US" sz="3000" b="1" dirty="0" err="1">
                <a:highlight>
                  <a:srgbClr val="00FF00"/>
                </a:highlight>
              </a:rPr>
              <a:t>max_depth</a:t>
            </a:r>
            <a:r>
              <a:rPr lang="en-US" sz="3000" b="1" dirty="0">
                <a:highlight>
                  <a:srgbClr val="00FF00"/>
                </a:highlight>
              </a:rPr>
              <a:t> = 5, </a:t>
            </a:r>
            <a:r>
              <a:rPr lang="en-US" sz="3000" b="1" dirty="0" err="1">
                <a:highlight>
                  <a:srgbClr val="00FF00"/>
                </a:highlight>
              </a:rPr>
              <a:t>min_samples_leaf</a:t>
            </a:r>
            <a:r>
              <a:rPr lang="en-US" sz="3000" b="1" dirty="0">
                <a:highlight>
                  <a:srgbClr val="00FF00"/>
                </a:highlight>
              </a:rPr>
              <a:t> = 9566, bootstrap = True, </a:t>
            </a:r>
            <a:r>
              <a:rPr lang="en-US" sz="3000" b="1" dirty="0" err="1">
                <a:highlight>
                  <a:srgbClr val="00FF00"/>
                </a:highlight>
              </a:rPr>
              <a:t>max_samples</a:t>
            </a:r>
            <a:r>
              <a:rPr lang="en-US" sz="3000" b="1" dirty="0">
                <a:highlight>
                  <a:srgbClr val="00FF00"/>
                </a:highlight>
              </a:rPr>
              <a:t> = 0.9767807421240824</a:t>
            </a:r>
            <a:endParaRPr lang="en-US" sz="3000" dirty="0">
              <a:highlight>
                <a:srgbClr val="00FF00"/>
              </a:highlight>
            </a:endParaRPr>
          </a:p>
        </p:txBody>
      </p:sp>
      <p:pic>
        <p:nvPicPr>
          <p:cNvPr id="34" name="Picture 33" descr="A blue and white logo&#10;&#10;Description automatically generated">
            <a:extLst>
              <a:ext uri="{FF2B5EF4-FFF2-40B4-BE49-F238E27FC236}">
                <a16:creationId xmlns:a16="http://schemas.microsoft.com/office/drawing/2014/main" id="{D2C804D1-116E-C2A7-C8C3-2B8253069440}"/>
              </a:ext>
            </a:extLst>
          </p:cNvPr>
          <p:cNvPicPr>
            <a:picLocks noChangeAspect="1"/>
          </p:cNvPicPr>
          <p:nvPr/>
        </p:nvPicPr>
        <p:blipFill rotWithShape="1">
          <a:blip r:embed="rId3">
            <a:clrChange>
              <a:clrFrom>
                <a:srgbClr val="FFFFFF"/>
              </a:clrFrom>
              <a:clrTo>
                <a:srgbClr val="FFFFFF">
                  <a:alpha val="0"/>
                </a:srgbClr>
              </a:clrTo>
            </a:clrChange>
          </a:blip>
          <a:srcRect l="20747" r="20272"/>
          <a:stretch/>
        </p:blipFill>
        <p:spPr>
          <a:xfrm>
            <a:off x="32472321" y="1960263"/>
            <a:ext cx="3421586" cy="3867433"/>
          </a:xfrm>
          <a:prstGeom prst="rect">
            <a:avLst/>
          </a:prstGeom>
        </p:spPr>
      </p:pic>
      <p:sp>
        <p:nvSpPr>
          <p:cNvPr id="53" name="Content Placeholder 8">
            <a:extLst>
              <a:ext uri="{FF2B5EF4-FFF2-40B4-BE49-F238E27FC236}">
                <a16:creationId xmlns:a16="http://schemas.microsoft.com/office/drawing/2014/main" id="{37437AC6-F9C0-B470-F54B-B2E2CA0EC836}"/>
              </a:ext>
            </a:extLst>
          </p:cNvPr>
          <p:cNvSpPr txBox="1">
            <a:spLocks/>
          </p:cNvSpPr>
          <p:nvPr/>
        </p:nvSpPr>
        <p:spPr>
          <a:xfrm>
            <a:off x="12469091" y="23139518"/>
            <a:ext cx="23486423" cy="13185069"/>
          </a:xfrm>
          <a:prstGeom prst="rect">
            <a:avLst/>
          </a:prstGeom>
          <a:ln w="57150">
            <a:solidFill>
              <a:schemeClr val="bg1"/>
            </a:solidFill>
          </a:ln>
        </p:spPr>
        <p:txBody>
          <a:bodyPr vert="horz" lIns="91440" tIns="45720" rIns="91440" bIns="45720"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5000" b="1" u="sng" dirty="0">
                <a:solidFill>
                  <a:srgbClr val="7030A0"/>
                </a:solidFill>
              </a:rPr>
              <a:t>THE CODE EXPLAINED (5. Final Models)</a:t>
            </a:r>
          </a:p>
          <a:p>
            <a:pPr marL="274320" indent="-457200">
              <a:lnSpc>
                <a:spcPct val="100000"/>
              </a:lnSpc>
              <a:spcBef>
                <a:spcPts val="0"/>
              </a:spcBef>
            </a:pPr>
            <a:r>
              <a:rPr lang="en-US" sz="3000" dirty="0"/>
              <a:t>I instantiate the models for each of the datasets. Then we fit them to their respective training data sets, predict on the dev sets, and check the predicted classes  against the actual dev classes to generate the recall, F1, specificity, and balanced accuracy scores for each model.</a:t>
            </a:r>
          </a:p>
          <a:p>
            <a:pPr marL="274320" indent="-457200">
              <a:lnSpc>
                <a:spcPct val="100000"/>
              </a:lnSpc>
              <a:spcBef>
                <a:spcPts val="0"/>
              </a:spcBef>
            </a:pPr>
            <a:r>
              <a:rPr lang="en-US" sz="3000" b="1" u="sng" dirty="0">
                <a:highlight>
                  <a:srgbClr val="00FF00"/>
                </a:highlight>
              </a:rPr>
              <a:t>TOMEK GAUSSIAN NAÏVE BAYES (DEV):</a:t>
            </a:r>
            <a:r>
              <a:rPr lang="en-US" sz="3000" dirty="0">
                <a:highlight>
                  <a:srgbClr val="00FF00"/>
                </a:highlight>
              </a:rPr>
              <a:t> </a:t>
            </a:r>
            <a:r>
              <a:rPr lang="en-US" sz="3000" b="1" dirty="0">
                <a:highlight>
                  <a:srgbClr val="FFFF00"/>
                </a:highlight>
              </a:rPr>
              <a:t>Recall: 0.998, F1: 0.005, Balanced Accuracy Score: 0.73, Specificity = 0.46</a:t>
            </a:r>
            <a:endParaRPr lang="en-US" sz="3000" b="1" u="sng" dirty="0">
              <a:highlight>
                <a:srgbClr val="FFFF00"/>
              </a:highlight>
            </a:endParaRPr>
          </a:p>
          <a:p>
            <a:pPr marL="274320" indent="-457200">
              <a:lnSpc>
                <a:spcPct val="100000"/>
              </a:lnSpc>
              <a:spcBef>
                <a:spcPts val="0"/>
              </a:spcBef>
            </a:pPr>
            <a:r>
              <a:rPr lang="en-US" sz="3000" b="1" u="sng" dirty="0">
                <a:highlight>
                  <a:srgbClr val="00FF00"/>
                </a:highlight>
              </a:rPr>
              <a:t>RUS+TOMEK RANDOM FOREST CLASSIFIER (DEV):</a:t>
            </a:r>
            <a:r>
              <a:rPr lang="en-US" sz="3000" dirty="0">
                <a:highlight>
                  <a:srgbClr val="00FF00"/>
                </a:highlight>
              </a:rPr>
              <a:t> </a:t>
            </a:r>
            <a:r>
              <a:rPr lang="en-US" sz="3000" b="1" dirty="0">
                <a:highlight>
                  <a:srgbClr val="FFFF00"/>
                </a:highlight>
              </a:rPr>
              <a:t>Recall: 1.0, F1: 0.667, Balanced Accuracy Score: 0.5, Specificity = 0.0</a:t>
            </a:r>
          </a:p>
          <a:p>
            <a:pPr marL="274320" indent="-457200">
              <a:lnSpc>
                <a:spcPct val="100000"/>
              </a:lnSpc>
              <a:spcBef>
                <a:spcPts val="0"/>
              </a:spcBef>
            </a:pPr>
            <a:r>
              <a:rPr lang="en-US" sz="3000" dirty="0"/>
              <a:t>The next step is to see how these models perform on our final test set. First, we must process the test data so that it is ready to be inputted into the model.</a:t>
            </a:r>
          </a:p>
          <a:p>
            <a:pPr marL="274320" indent="-457200">
              <a:lnSpc>
                <a:spcPct val="100000"/>
              </a:lnSpc>
              <a:spcBef>
                <a:spcPts val="0"/>
              </a:spcBef>
            </a:pPr>
            <a:r>
              <a:rPr lang="en-US" sz="3000" dirty="0"/>
              <a:t>We grab the test classes (</a:t>
            </a:r>
            <a:r>
              <a:rPr lang="en-US" sz="3000" dirty="0" err="1"/>
              <a:t>isFraud</a:t>
            </a:r>
            <a:r>
              <a:rPr lang="en-US" sz="3000" dirty="0"/>
              <a:t> column, y) and convert this column into a </a:t>
            </a:r>
            <a:r>
              <a:rPr lang="en-US" sz="3000" dirty="0" err="1"/>
              <a:t>dataframe</a:t>
            </a:r>
            <a:r>
              <a:rPr lang="en-US" sz="3000" dirty="0"/>
              <a:t> and make the data type ‘int’. I then drop this column from the test dataset.</a:t>
            </a:r>
          </a:p>
          <a:p>
            <a:pPr marL="274320" indent="-457200">
              <a:lnSpc>
                <a:spcPct val="100000"/>
              </a:lnSpc>
              <a:spcBef>
                <a:spcPts val="0"/>
              </a:spcBef>
            </a:pPr>
            <a:r>
              <a:rPr lang="en-US" sz="3000" dirty="0"/>
              <a:t>Then I separate the columns into numerical types and categorical types.</a:t>
            </a:r>
          </a:p>
          <a:p>
            <a:pPr marL="274320" indent="-457200">
              <a:lnSpc>
                <a:spcPct val="100000"/>
              </a:lnSpc>
              <a:spcBef>
                <a:spcPts val="0"/>
              </a:spcBef>
            </a:pPr>
            <a:r>
              <a:rPr lang="en-US" sz="3000" dirty="0"/>
              <a:t>I immediately drop the step variable since we don’t do anything with it moving forward.</a:t>
            </a:r>
          </a:p>
          <a:p>
            <a:pPr marL="274320" indent="-457200">
              <a:lnSpc>
                <a:spcPct val="100000"/>
              </a:lnSpc>
              <a:spcBef>
                <a:spcPts val="0"/>
              </a:spcBef>
            </a:pPr>
            <a:r>
              <a:rPr lang="en-US" sz="3000" dirty="0"/>
              <a:t>I transform the numerical columns by taking the 4-root of each of them. I then drop the original columns like I did for the training data.</a:t>
            </a:r>
          </a:p>
          <a:p>
            <a:pPr marL="274320" indent="-457200">
              <a:lnSpc>
                <a:spcPct val="100000"/>
              </a:lnSpc>
              <a:spcBef>
                <a:spcPts val="0"/>
              </a:spcBef>
            </a:pPr>
            <a:r>
              <a:rPr lang="en-US" sz="3000" dirty="0"/>
              <a:t>For the ‘type’ variable, I imported the one-hot encoder object that I used to transform the training data column, and used it on the testing data. Then I drop the original column from the dataset. </a:t>
            </a:r>
            <a:r>
              <a:rPr lang="en-US" sz="3000" b="1" dirty="0"/>
              <a:t>An important note is that, on the training data we did </a:t>
            </a:r>
            <a:r>
              <a:rPr lang="en-US" sz="3000" b="1" i="1" dirty="0" err="1"/>
              <a:t>ohe.fit_transform</a:t>
            </a:r>
            <a:r>
              <a:rPr lang="en-US" sz="3000" b="1" dirty="0"/>
              <a:t> but on the testing data we did </a:t>
            </a:r>
            <a:r>
              <a:rPr lang="en-US" sz="3000" b="1" i="1" dirty="0" err="1"/>
              <a:t>ohe.transform</a:t>
            </a:r>
            <a:r>
              <a:rPr lang="en-US" sz="3000" b="1" dirty="0"/>
              <a:t>. We do this because </a:t>
            </a:r>
            <a:r>
              <a:rPr lang="en-US" sz="3000" b="1" dirty="0" err="1"/>
              <a:t>fit_transform</a:t>
            </a:r>
            <a:r>
              <a:rPr lang="en-US" sz="3000" b="1" dirty="0"/>
              <a:t> uses information from the training data to make the transformations on the data, and transform takes that information and applies it to the test data. If we do </a:t>
            </a:r>
            <a:r>
              <a:rPr lang="en-US" sz="3000" b="1" dirty="0" err="1"/>
              <a:t>fit_transform</a:t>
            </a:r>
            <a:r>
              <a:rPr lang="en-US" sz="3000" b="1" dirty="0"/>
              <a:t> on the test data, this will constitute as data leakage, and may help the model perform better on the test data than it actually should.</a:t>
            </a:r>
          </a:p>
          <a:p>
            <a:pPr marL="274320" indent="-457200">
              <a:lnSpc>
                <a:spcPct val="100000"/>
              </a:lnSpc>
              <a:spcBef>
                <a:spcPts val="0"/>
              </a:spcBef>
            </a:pPr>
            <a:r>
              <a:rPr lang="en-US" sz="3000" dirty="0"/>
              <a:t>I transform the name variables in the same why I described in the previous slides. I created a function to help me do this faster.</a:t>
            </a:r>
          </a:p>
          <a:p>
            <a:pPr marL="274320" indent="-457200">
              <a:lnSpc>
                <a:spcPct val="100000"/>
              </a:lnSpc>
              <a:spcBef>
                <a:spcPts val="0"/>
              </a:spcBef>
            </a:pPr>
            <a:r>
              <a:rPr lang="en-US" sz="3000" dirty="0"/>
              <a:t>Then, I rearranged all the columns in the same order as the final order of the test data so its ready to go!</a:t>
            </a:r>
          </a:p>
          <a:p>
            <a:pPr marL="274320" indent="-457200">
              <a:lnSpc>
                <a:spcPct val="100000"/>
              </a:lnSpc>
              <a:spcBef>
                <a:spcPts val="0"/>
              </a:spcBef>
            </a:pPr>
            <a:r>
              <a:rPr lang="en-US" sz="3000" dirty="0"/>
              <a:t>Below are the recall, F1, specificity and balanced accuracy for the final two models on the test data:</a:t>
            </a:r>
          </a:p>
          <a:p>
            <a:pPr marL="274320" indent="-457200">
              <a:lnSpc>
                <a:spcPct val="100000"/>
              </a:lnSpc>
              <a:spcBef>
                <a:spcPts val="0"/>
              </a:spcBef>
            </a:pPr>
            <a:r>
              <a:rPr lang="en-US" sz="3000" b="1" u="sng" dirty="0">
                <a:highlight>
                  <a:srgbClr val="00FF00"/>
                </a:highlight>
              </a:rPr>
              <a:t>TOMEK GAUSSIAN NAÏVE BAYES (TEST):</a:t>
            </a:r>
            <a:r>
              <a:rPr lang="en-US" sz="3000" dirty="0">
                <a:highlight>
                  <a:srgbClr val="00FF00"/>
                </a:highlight>
              </a:rPr>
              <a:t> </a:t>
            </a:r>
            <a:r>
              <a:rPr lang="en-US" sz="3000" b="1" dirty="0">
                <a:highlight>
                  <a:srgbClr val="FFFF00"/>
                </a:highlight>
              </a:rPr>
              <a:t>Recall: 1.0, F1: 0.005, Balanced Accuracy Score: 0.73, Specificity = 0.46</a:t>
            </a:r>
          </a:p>
          <a:p>
            <a:pPr marL="2103120" lvl="1" indent="-457200">
              <a:lnSpc>
                <a:spcPct val="100000"/>
              </a:lnSpc>
              <a:spcBef>
                <a:spcPts val="0"/>
              </a:spcBef>
            </a:pPr>
            <a:r>
              <a:rPr lang="en-US" sz="2600" b="1" dirty="0"/>
              <a:t>Recall improved to 1.0, F1, specificity, and balanced accuracy are the same.</a:t>
            </a:r>
          </a:p>
          <a:p>
            <a:pPr marL="274320" indent="-457200">
              <a:lnSpc>
                <a:spcPct val="100000"/>
              </a:lnSpc>
              <a:spcBef>
                <a:spcPts val="0"/>
              </a:spcBef>
            </a:pPr>
            <a:r>
              <a:rPr lang="en-US" sz="3000" b="1" u="sng" dirty="0">
                <a:highlight>
                  <a:srgbClr val="00FF00"/>
                </a:highlight>
              </a:rPr>
              <a:t>RUS+TOMEK RANDOM FOREST CLASSIFIER (TEST):</a:t>
            </a:r>
            <a:r>
              <a:rPr lang="en-US" sz="3000" dirty="0">
                <a:highlight>
                  <a:srgbClr val="00FF00"/>
                </a:highlight>
              </a:rPr>
              <a:t> </a:t>
            </a:r>
            <a:r>
              <a:rPr lang="en-US" sz="3000" b="1" dirty="0">
                <a:highlight>
                  <a:srgbClr val="FFFF00"/>
                </a:highlight>
              </a:rPr>
              <a:t>Recall: 1.0, F1: 0.003, Balanced Accuracy Score: 0.5, Specificity = 0.0</a:t>
            </a:r>
          </a:p>
          <a:p>
            <a:pPr marL="2103120" lvl="1" indent="-457200">
              <a:lnSpc>
                <a:spcPct val="100000"/>
              </a:lnSpc>
              <a:spcBef>
                <a:spcPts val="0"/>
              </a:spcBef>
            </a:pPr>
            <a:r>
              <a:rPr lang="en-US" sz="2600" b="1" dirty="0"/>
              <a:t>Recall, balanced accuracy, and specificity are the same, but F1 dropped enormously</a:t>
            </a:r>
          </a:p>
          <a:p>
            <a:pPr marL="274320" indent="-457200">
              <a:lnSpc>
                <a:spcPct val="100000"/>
              </a:lnSpc>
              <a:spcBef>
                <a:spcPts val="0"/>
              </a:spcBef>
            </a:pPr>
            <a:r>
              <a:rPr lang="en-US" sz="3000" dirty="0">
                <a:highlight>
                  <a:srgbClr val="FFFF00"/>
                </a:highlight>
              </a:rPr>
              <a:t>The Gaussian Naïve Bayes model trained on the Tomek data performed better than the Random Forest Classifier trained on the </a:t>
            </a:r>
            <a:r>
              <a:rPr lang="en-US" sz="3000" dirty="0" err="1">
                <a:highlight>
                  <a:srgbClr val="FFFF00"/>
                </a:highlight>
              </a:rPr>
              <a:t>rus+tomek</a:t>
            </a:r>
            <a:r>
              <a:rPr lang="en-US" sz="3000" dirty="0">
                <a:highlight>
                  <a:srgbClr val="FFFF00"/>
                </a:highlight>
              </a:rPr>
              <a:t> data!</a:t>
            </a:r>
          </a:p>
          <a:p>
            <a:pPr marL="274320" indent="-457200">
              <a:lnSpc>
                <a:spcPct val="100000"/>
              </a:lnSpc>
              <a:spcBef>
                <a:spcPts val="0"/>
              </a:spcBef>
            </a:pPr>
            <a:r>
              <a:rPr lang="en-US" sz="3000" dirty="0"/>
              <a:t>As we can see from the confusion matrices to the right, the </a:t>
            </a:r>
            <a:r>
              <a:rPr lang="en-US" sz="3000" dirty="0" err="1"/>
              <a:t>rus+tomek</a:t>
            </a:r>
            <a:r>
              <a:rPr lang="en-US" sz="3000" dirty="0"/>
              <a:t> Random Forest Classifier classified all instances as Fraud, but the </a:t>
            </a:r>
            <a:r>
              <a:rPr lang="en-US" sz="3000" dirty="0" err="1"/>
              <a:t>tomek</a:t>
            </a:r>
            <a:r>
              <a:rPr lang="en-US" sz="3000" dirty="0"/>
              <a:t> Gaussian Naïve Bayes had more nuance in the classification process.</a:t>
            </a:r>
          </a:p>
          <a:p>
            <a:pPr marL="274320" indent="-457200">
              <a:lnSpc>
                <a:spcPct val="100000"/>
              </a:lnSpc>
              <a:spcBef>
                <a:spcPts val="0"/>
              </a:spcBef>
            </a:pPr>
            <a:r>
              <a:rPr lang="en-US" sz="3000" dirty="0"/>
              <a:t>I’ll keep looking at both models when I use </a:t>
            </a:r>
            <a:r>
              <a:rPr lang="en-US" sz="3000" dirty="0" err="1"/>
              <a:t>shap</a:t>
            </a:r>
            <a:r>
              <a:rPr lang="en-US" sz="3000" dirty="0"/>
              <a:t> and compare the answers with each other.</a:t>
            </a:r>
          </a:p>
        </p:txBody>
      </p:sp>
      <mc:AlternateContent xmlns:mc="http://schemas.openxmlformats.org/markup-compatibility/2006">
        <mc:Choice xmlns:am3d="http://schemas.microsoft.com/office/drawing/2017/model3d" Requires="am3d">
          <p:graphicFrame>
            <p:nvGraphicFramePr>
              <p:cNvPr id="54" name="3D Model 53" descr="Face Centered Cubic Unit Cell">
                <a:extLst>
                  <a:ext uri="{FF2B5EF4-FFF2-40B4-BE49-F238E27FC236}">
                    <a16:creationId xmlns:a16="http://schemas.microsoft.com/office/drawing/2014/main" id="{89A86FA2-D985-D40D-6048-9D2CE76B21CC}"/>
                  </a:ext>
                </a:extLst>
              </p:cNvPr>
              <p:cNvGraphicFramePr>
                <a:graphicFrameLocks noChangeAspect="1"/>
              </p:cNvGraphicFramePr>
              <p:nvPr>
                <p:extLst>
                  <p:ext uri="{D42A27DB-BD31-4B8C-83A1-F6EECF244321}">
                    <p14:modId xmlns:p14="http://schemas.microsoft.com/office/powerpoint/2010/main" val="692415430"/>
                  </p:ext>
                </p:extLst>
              </p:nvPr>
            </p:nvGraphicFramePr>
            <p:xfrm>
              <a:off x="23314903" y="1541188"/>
              <a:ext cx="4020272" cy="4426103"/>
            </p:xfrm>
            <a:graphic>
              <a:graphicData uri="http://schemas.microsoft.com/office/drawing/2017/model3d">
                <am3d:model3d r:embed="rId4">
                  <am3d:spPr>
                    <a:xfrm>
                      <a:off x="0" y="0"/>
                      <a:ext cx="4020272" cy="4426103"/>
                    </a:xfrm>
                    <a:prstGeom prst="rect">
                      <a:avLst/>
                    </a:prstGeom>
                  </am3d:spPr>
                  <am3d:camera>
                    <am3d:pos x="0" y="0" z="81336233"/>
                    <am3d:up dx="0" dy="36000000" dz="0"/>
                    <am3d:lookAt x="0" y="0" z="0"/>
                    <am3d:perspective fov="2700000"/>
                  </am3d:camera>
                  <am3d:trans>
                    <am3d:meterPerModelUnit n="10313" d="1000000"/>
                    <am3d:preTrans dx="-78" dy="0" dz="6688"/>
                    <am3d:scale>
                      <am3d:sx n="1000000" d="1000000"/>
                      <am3d:sy n="1000000" d="1000000"/>
                      <am3d:sz n="1000000" d="1000000"/>
                    </am3d:scale>
                    <am3d:rot ax="1067065" ay="2301273" az="675433"/>
                    <am3d:postTrans dx="0" dy="0" dz="0"/>
                  </am3d:trans>
                  <am3d:raster rName="Office3DRenderer" rVer="16.0.8326">
                    <am3d:blip r:embed="rId5"/>
                  </am3d:raster>
                  <am3d:objViewport viewportSz="5110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Face Centered Cubic Unit Cell">
                <a:extLst>
                  <a:ext uri="{FF2B5EF4-FFF2-40B4-BE49-F238E27FC236}">
                    <a16:creationId xmlns:a16="http://schemas.microsoft.com/office/drawing/2014/main" id="{89A86FA2-D985-D40D-6048-9D2CE76B21CC}"/>
                  </a:ext>
                </a:extLst>
              </p:cNvPr>
              <p:cNvPicPr>
                <a:picLocks noGrp="1" noRot="1" noChangeAspect="1" noMove="1" noResize="1" noEditPoints="1" noAdjustHandles="1" noChangeArrowheads="1" noChangeShapeType="1" noCrop="1"/>
              </p:cNvPicPr>
              <p:nvPr/>
            </p:nvPicPr>
            <p:blipFill>
              <a:blip r:embed="rId5"/>
              <a:stretch>
                <a:fillRect/>
              </a:stretch>
            </p:blipFill>
            <p:spPr>
              <a:xfrm>
                <a:off x="23314903" y="1541188"/>
                <a:ext cx="4020272" cy="4426103"/>
              </a:xfrm>
              <a:prstGeom prst="rect">
                <a:avLst/>
              </a:prstGeom>
            </p:spPr>
          </p:pic>
        </mc:Fallback>
      </mc:AlternateContent>
      <p:grpSp>
        <p:nvGrpSpPr>
          <p:cNvPr id="62" name="Group 61">
            <a:extLst>
              <a:ext uri="{FF2B5EF4-FFF2-40B4-BE49-F238E27FC236}">
                <a16:creationId xmlns:a16="http://schemas.microsoft.com/office/drawing/2014/main" id="{7F0DE60D-7F53-D551-F447-8B8CE434209C}"/>
              </a:ext>
            </a:extLst>
          </p:cNvPr>
          <p:cNvGrpSpPr/>
          <p:nvPr/>
        </p:nvGrpSpPr>
        <p:grpSpPr>
          <a:xfrm>
            <a:off x="6212378" y="21945599"/>
            <a:ext cx="4335881" cy="6616070"/>
            <a:chOff x="6580332" y="28380525"/>
            <a:chExt cx="4283588" cy="6647037"/>
          </a:xfrm>
        </p:grpSpPr>
        <p:pic>
          <p:nvPicPr>
            <p:cNvPr id="57" name="Picture 56" descr="A person in a hat&#10;&#10;Description automatically generated">
              <a:extLst>
                <a:ext uri="{FF2B5EF4-FFF2-40B4-BE49-F238E27FC236}">
                  <a16:creationId xmlns:a16="http://schemas.microsoft.com/office/drawing/2014/main" id="{7819C682-97C2-93D0-ACC5-02F373C77E76}"/>
                </a:ext>
              </a:extLst>
            </p:cNvPr>
            <p:cNvPicPr>
              <a:picLocks noChangeAspect="1"/>
            </p:cNvPicPr>
            <p:nvPr/>
          </p:nvPicPr>
          <p:blipFill>
            <a:blip r:embed="rId6"/>
            <a:stretch>
              <a:fillRect/>
            </a:stretch>
          </p:blipFill>
          <p:spPr>
            <a:xfrm>
              <a:off x="6580332" y="30218628"/>
              <a:ext cx="4283588" cy="4808934"/>
            </a:xfrm>
            <a:prstGeom prst="rect">
              <a:avLst/>
            </a:prstGeom>
            <a:ln w="57150">
              <a:solidFill>
                <a:schemeClr val="tx1"/>
              </a:solidFill>
            </a:ln>
          </p:spPr>
        </p:pic>
        <mc:AlternateContent xmlns:mc="http://schemas.openxmlformats.org/markup-compatibility/2006">
          <mc:Choice xmlns:am3d="http://schemas.microsoft.com/office/drawing/2017/model3d" Requires="am3d">
            <p:graphicFrame>
              <p:nvGraphicFramePr>
                <p:cNvPr id="55" name="3D Model 54" descr="Crown">
                  <a:extLst>
                    <a:ext uri="{FF2B5EF4-FFF2-40B4-BE49-F238E27FC236}">
                      <a16:creationId xmlns:a16="http://schemas.microsoft.com/office/drawing/2014/main" id="{1EC8F364-4151-4B74-7FE1-195750E6A193}"/>
                    </a:ext>
                  </a:extLst>
                </p:cNvPr>
                <p:cNvGraphicFramePr/>
                <p:nvPr>
                  <p:extLst>
                    <p:ext uri="{D42A27DB-BD31-4B8C-83A1-F6EECF244321}">
                      <p14:modId xmlns:p14="http://schemas.microsoft.com/office/powerpoint/2010/main" val="4219642036"/>
                    </p:ext>
                  </p:extLst>
                </p:nvPr>
              </p:nvGraphicFramePr>
              <p:xfrm>
                <a:off x="7149337" y="28380525"/>
                <a:ext cx="3011446" cy="3230360"/>
              </p:xfrm>
              <a:graphic>
                <a:graphicData uri="http://schemas.microsoft.com/office/drawing/2017/model3d">
                  <am3d:model3d r:embed="rId7">
                    <am3d:spPr>
                      <a:xfrm>
                        <a:off x="0" y="0"/>
                        <a:ext cx="3011446" cy="3230360"/>
                      </a:xfrm>
                      <a:prstGeom prst="rect">
                        <a:avLst/>
                      </a:prstGeom>
                    </am3d:spPr>
                    <am3d:camera>
                      <am3d:pos x="0" y="0" z="79819012"/>
                      <am3d:up dx="0" dy="36000000" dz="0"/>
                      <am3d:lookAt x="0" y="0" z="0"/>
                      <am3d:perspective fov="2700000"/>
                    </am3d:camera>
                    <am3d:trans>
                      <am3d:meterPerModelUnit n="2770251" d="1000000"/>
                      <am3d:preTrans dx="-20074776" dy="-16885811" dz="-20074343"/>
                      <am3d:scale>
                        <am3d:sx n="1000000" d="1000000"/>
                        <am3d:sy n="1000000" d="1000000"/>
                        <am3d:sz n="1000000" d="1000000"/>
                      </am3d:scale>
                      <am3d:rot/>
                      <am3d:postTrans dx="0" dy="0" dz="0"/>
                    </am3d:trans>
                    <am3d:raster rName="Office3DRenderer" rVer="16.0.8326">
                      <am3d:blip r:embed="rId8"/>
                    </am3d:raster>
                    <am3d:objViewport viewportSz="4977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Crown">
                  <a:extLst>
                    <a:ext uri="{FF2B5EF4-FFF2-40B4-BE49-F238E27FC236}">
                      <a16:creationId xmlns:a16="http://schemas.microsoft.com/office/drawing/2014/main" id="{1EC8F364-4151-4B74-7FE1-195750E6A193}"/>
                    </a:ext>
                  </a:extLst>
                </p:cNvPr>
                <p:cNvPicPr>
                  <a:picLocks noGrp="1" noRot="1" noChangeAspect="1" noMove="1" noResize="1" noEditPoints="1" noAdjustHandles="1" noChangeArrowheads="1" noChangeShapeType="1" noCrop="1"/>
                </p:cNvPicPr>
                <p:nvPr/>
              </p:nvPicPr>
              <p:blipFill>
                <a:blip r:embed="rId8"/>
                <a:stretch>
                  <a:fillRect/>
                </a:stretch>
              </p:blipFill>
              <p:spPr>
                <a:xfrm>
                  <a:off x="6788329" y="21945599"/>
                  <a:ext cx="3048209" cy="3215311"/>
                </a:xfrm>
                <a:prstGeom prst="rect">
                  <a:avLst/>
                </a:prstGeom>
              </p:spPr>
            </p:pic>
          </mc:Fallback>
        </mc:AlternateContent>
      </p:grpSp>
      <p:grpSp>
        <p:nvGrpSpPr>
          <p:cNvPr id="61" name="Group 60">
            <a:extLst>
              <a:ext uri="{FF2B5EF4-FFF2-40B4-BE49-F238E27FC236}">
                <a16:creationId xmlns:a16="http://schemas.microsoft.com/office/drawing/2014/main" id="{F0C221CC-5115-B028-5848-214623E76A13}"/>
              </a:ext>
            </a:extLst>
          </p:cNvPr>
          <p:cNvGrpSpPr/>
          <p:nvPr/>
        </p:nvGrpSpPr>
        <p:grpSpPr>
          <a:xfrm>
            <a:off x="1078844" y="22404171"/>
            <a:ext cx="4335880" cy="6157497"/>
            <a:chOff x="1494158" y="28827590"/>
            <a:chExt cx="4283588" cy="6199972"/>
          </a:xfrm>
        </p:grpSpPr>
        <p:pic>
          <p:nvPicPr>
            <p:cNvPr id="59" name="Picture 58" descr="A person in a robe&#10;&#10;Description automatically generated">
              <a:extLst>
                <a:ext uri="{FF2B5EF4-FFF2-40B4-BE49-F238E27FC236}">
                  <a16:creationId xmlns:a16="http://schemas.microsoft.com/office/drawing/2014/main" id="{D019D92E-633C-F316-AC91-893FC99AD104}"/>
                </a:ext>
              </a:extLst>
            </p:cNvPr>
            <p:cNvPicPr>
              <a:picLocks noChangeAspect="1"/>
            </p:cNvPicPr>
            <p:nvPr/>
          </p:nvPicPr>
          <p:blipFill rotWithShape="1">
            <a:blip r:embed="rId9"/>
            <a:srcRect l="4478"/>
            <a:stretch/>
          </p:blipFill>
          <p:spPr>
            <a:xfrm>
              <a:off x="1494158" y="30218628"/>
              <a:ext cx="4283588" cy="4808934"/>
            </a:xfrm>
            <a:prstGeom prst="rect">
              <a:avLst/>
            </a:prstGeom>
            <a:ln w="57150">
              <a:solidFill>
                <a:schemeClr val="tx1"/>
              </a:solidFill>
            </a:ln>
          </p:spPr>
        </p:pic>
        <mc:AlternateContent xmlns:mc="http://schemas.openxmlformats.org/markup-compatibility/2006">
          <mc:Choice xmlns:am3d="http://schemas.microsoft.com/office/drawing/2017/model3d" Requires="am3d">
            <p:graphicFrame>
              <p:nvGraphicFramePr>
                <p:cNvPr id="60" name="3D Model 59" descr="Crown">
                  <a:extLst>
                    <a:ext uri="{FF2B5EF4-FFF2-40B4-BE49-F238E27FC236}">
                      <a16:creationId xmlns:a16="http://schemas.microsoft.com/office/drawing/2014/main" id="{902E7AB7-C473-2D7B-A7E9-4226E447EB1D}"/>
                    </a:ext>
                  </a:extLst>
                </p:cNvPr>
                <p:cNvGraphicFramePr/>
                <p:nvPr>
                  <p:extLst>
                    <p:ext uri="{D42A27DB-BD31-4B8C-83A1-F6EECF244321}">
                      <p14:modId xmlns:p14="http://schemas.microsoft.com/office/powerpoint/2010/main" val="2257875163"/>
                    </p:ext>
                  </p:extLst>
                </p:nvPr>
              </p:nvGraphicFramePr>
              <p:xfrm>
                <a:off x="2272733" y="28827590"/>
                <a:ext cx="2414536" cy="2336230"/>
              </p:xfrm>
              <a:graphic>
                <a:graphicData uri="http://schemas.microsoft.com/office/drawing/2017/model3d">
                  <am3d:model3d r:embed="rId7">
                    <am3d:spPr>
                      <a:xfrm>
                        <a:off x="0" y="0"/>
                        <a:ext cx="2414536" cy="2336230"/>
                      </a:xfrm>
                      <a:prstGeom prst="rect">
                        <a:avLst/>
                      </a:prstGeom>
                    </am3d:spPr>
                    <am3d:camera>
                      <am3d:pos x="0" y="0" z="79819012"/>
                      <am3d:up dx="0" dy="36000000" dz="0"/>
                      <am3d:lookAt x="0" y="0" z="0"/>
                      <am3d:perspective fov="2700000"/>
                    </am3d:camera>
                    <am3d:trans>
                      <am3d:meterPerModelUnit n="2770251" d="1000000"/>
                      <am3d:preTrans dx="-20074776" dy="-16885811" dz="-20074343"/>
                      <am3d:scale>
                        <am3d:sx n="1000000" d="1000000"/>
                        <am3d:sy n="1000000" d="1000000"/>
                        <am3d:sz n="1000000" d="1000000"/>
                      </am3d:scale>
                      <am3d:rot/>
                      <am3d:postTrans dx="0" dy="0" dz="0"/>
                    </am3d:trans>
                    <am3d:raster rName="Office3DRenderer" rVer="16.0.8326">
                      <am3d:blip r:embed="rId10"/>
                    </am3d:raster>
                    <am3d:objViewport viewportSz="3578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 name="3D Model 59" descr="Crown">
                  <a:extLst>
                    <a:ext uri="{FF2B5EF4-FFF2-40B4-BE49-F238E27FC236}">
                      <a16:creationId xmlns:a16="http://schemas.microsoft.com/office/drawing/2014/main" id="{902E7AB7-C473-2D7B-A7E9-4226E447EB1D}"/>
                    </a:ext>
                  </a:extLst>
                </p:cNvPr>
                <p:cNvPicPr>
                  <a:picLocks noGrp="1" noRot="1" noChangeAspect="1" noMove="1" noResize="1" noEditPoints="1" noAdjustHandles="1" noChangeArrowheads="1" noChangeShapeType="1" noCrop="1"/>
                </p:cNvPicPr>
                <p:nvPr/>
              </p:nvPicPr>
              <p:blipFill>
                <a:blip r:embed="rId10"/>
                <a:stretch>
                  <a:fillRect/>
                </a:stretch>
              </p:blipFill>
              <p:spPr>
                <a:xfrm>
                  <a:off x="1866923" y="22404171"/>
                  <a:ext cx="2444012" cy="2320225"/>
                </a:xfrm>
                <a:prstGeom prst="rect">
                  <a:avLst/>
                </a:prstGeom>
              </p:spPr>
            </p:pic>
          </mc:Fallback>
        </mc:AlternateContent>
      </p:grpSp>
      <p:sp>
        <p:nvSpPr>
          <p:cNvPr id="63" name="TextBox 62">
            <a:extLst>
              <a:ext uri="{FF2B5EF4-FFF2-40B4-BE49-F238E27FC236}">
                <a16:creationId xmlns:a16="http://schemas.microsoft.com/office/drawing/2014/main" id="{6B1041EA-76F3-DBE5-1A05-3104C70ED924}"/>
              </a:ext>
            </a:extLst>
          </p:cNvPr>
          <p:cNvSpPr txBox="1"/>
          <p:nvPr/>
        </p:nvSpPr>
        <p:spPr>
          <a:xfrm>
            <a:off x="97834" y="28826248"/>
            <a:ext cx="5982190" cy="553998"/>
          </a:xfrm>
          <a:prstGeom prst="rect">
            <a:avLst/>
          </a:prstGeom>
          <a:noFill/>
        </p:spPr>
        <p:txBody>
          <a:bodyPr wrap="square" rtlCol="0">
            <a:spAutoFit/>
          </a:bodyPr>
          <a:lstStyle/>
          <a:p>
            <a:pPr algn="ctr"/>
            <a:r>
              <a:rPr lang="en-US" sz="3000" b="1" i="1" dirty="0">
                <a:latin typeface="APPLE CHANCERY" panose="03020702040506060504" pitchFamily="66" charset="-79"/>
                <a:cs typeface="APPLE CHANCERY" panose="03020702040506060504" pitchFamily="66" charset="-79"/>
              </a:rPr>
              <a:t>THOMAS BAYES</a:t>
            </a:r>
          </a:p>
        </p:txBody>
      </p:sp>
      <p:sp>
        <p:nvSpPr>
          <p:cNvPr id="64" name="TextBox 63">
            <a:extLst>
              <a:ext uri="{FF2B5EF4-FFF2-40B4-BE49-F238E27FC236}">
                <a16:creationId xmlns:a16="http://schemas.microsoft.com/office/drawing/2014/main" id="{9AEC0EDD-83B8-3ABD-44EB-56D94058A0DA}"/>
              </a:ext>
            </a:extLst>
          </p:cNvPr>
          <p:cNvSpPr txBox="1"/>
          <p:nvPr/>
        </p:nvSpPr>
        <p:spPr>
          <a:xfrm>
            <a:off x="5389222" y="28817325"/>
            <a:ext cx="5982191" cy="553998"/>
          </a:xfrm>
          <a:prstGeom prst="rect">
            <a:avLst/>
          </a:prstGeom>
          <a:noFill/>
        </p:spPr>
        <p:txBody>
          <a:bodyPr wrap="square" rtlCol="0">
            <a:spAutoFit/>
          </a:bodyPr>
          <a:lstStyle/>
          <a:p>
            <a:pPr algn="ctr"/>
            <a:r>
              <a:rPr lang="en-US" sz="3000" b="1" i="1" dirty="0">
                <a:latin typeface="APPLE CHANCERY" panose="03020702040506060504" pitchFamily="66" charset="-79"/>
                <a:cs typeface="APPLE CHANCERY" panose="03020702040506060504" pitchFamily="66" charset="-79"/>
              </a:rPr>
              <a:t>CARL FREDRICH GAUSS</a:t>
            </a:r>
          </a:p>
        </p:txBody>
      </p:sp>
      <p:pic>
        <p:nvPicPr>
          <p:cNvPr id="7" name="Picture 6" descr="A chart of a comparison of a number&#10;&#10;Description automatically generated">
            <a:extLst>
              <a:ext uri="{FF2B5EF4-FFF2-40B4-BE49-F238E27FC236}">
                <a16:creationId xmlns:a16="http://schemas.microsoft.com/office/drawing/2014/main" id="{EF6196BC-6C61-5076-8B9B-FEE251F2D307}"/>
              </a:ext>
            </a:extLst>
          </p:cNvPr>
          <p:cNvPicPr>
            <a:picLocks noChangeAspect="1"/>
          </p:cNvPicPr>
          <p:nvPr/>
        </p:nvPicPr>
        <p:blipFill>
          <a:blip r:embed="rId11"/>
          <a:stretch>
            <a:fillRect/>
          </a:stretch>
        </p:blipFill>
        <p:spPr>
          <a:xfrm>
            <a:off x="6212378" y="30256509"/>
            <a:ext cx="4939628" cy="4064439"/>
          </a:xfrm>
          <a:prstGeom prst="rect">
            <a:avLst/>
          </a:prstGeom>
          <a:ln w="57150">
            <a:solidFill>
              <a:schemeClr val="tx1"/>
            </a:solidFill>
          </a:ln>
        </p:spPr>
      </p:pic>
      <p:pic>
        <p:nvPicPr>
          <p:cNvPr id="10" name="Picture 9" descr="A chart of different colored squares&#10;&#10;Description automatically generated">
            <a:extLst>
              <a:ext uri="{FF2B5EF4-FFF2-40B4-BE49-F238E27FC236}">
                <a16:creationId xmlns:a16="http://schemas.microsoft.com/office/drawing/2014/main" id="{BC0DF072-7C6D-4454-F066-376B1578698B}"/>
              </a:ext>
            </a:extLst>
          </p:cNvPr>
          <p:cNvPicPr>
            <a:picLocks noChangeAspect="1"/>
          </p:cNvPicPr>
          <p:nvPr/>
        </p:nvPicPr>
        <p:blipFill>
          <a:blip r:embed="rId12"/>
          <a:stretch>
            <a:fillRect/>
          </a:stretch>
        </p:blipFill>
        <p:spPr>
          <a:xfrm>
            <a:off x="720704" y="30256508"/>
            <a:ext cx="4942835" cy="4064440"/>
          </a:xfrm>
          <a:prstGeom prst="rect">
            <a:avLst/>
          </a:prstGeom>
          <a:ln w="57150">
            <a:solidFill>
              <a:srgbClr val="FFC000"/>
            </a:solidFill>
          </a:ln>
        </p:spPr>
      </p:pic>
      <p:sp>
        <p:nvSpPr>
          <p:cNvPr id="12" name="TextBox 11">
            <a:extLst>
              <a:ext uri="{FF2B5EF4-FFF2-40B4-BE49-F238E27FC236}">
                <a16:creationId xmlns:a16="http://schemas.microsoft.com/office/drawing/2014/main" id="{18132980-D844-7050-3267-F49B27C15884}"/>
              </a:ext>
            </a:extLst>
          </p:cNvPr>
          <p:cNvSpPr txBox="1"/>
          <p:nvPr/>
        </p:nvSpPr>
        <p:spPr>
          <a:xfrm>
            <a:off x="620486" y="34477284"/>
            <a:ext cx="4942835" cy="1015663"/>
          </a:xfrm>
          <a:prstGeom prst="rect">
            <a:avLst/>
          </a:prstGeom>
          <a:noFill/>
        </p:spPr>
        <p:txBody>
          <a:bodyPr wrap="square" rtlCol="0">
            <a:spAutoFit/>
          </a:bodyPr>
          <a:lstStyle/>
          <a:p>
            <a:pPr algn="ctr"/>
            <a:r>
              <a:rPr lang="en-US" sz="3000" b="1" dirty="0">
                <a:highlight>
                  <a:srgbClr val="F8C72A"/>
                </a:highlight>
                <a:latin typeface="BANK GOTHIC MEDIUM" pitchFamily="2" charset="77"/>
                <a:cs typeface="APPLE CHANCERY" panose="03020702040506060504" pitchFamily="66" charset="-79"/>
              </a:rPr>
              <a:t>TOMEK - Gaussian Naïve Bayes</a:t>
            </a:r>
          </a:p>
        </p:txBody>
      </p:sp>
      <p:sp>
        <p:nvSpPr>
          <p:cNvPr id="13" name="TextBox 12">
            <a:extLst>
              <a:ext uri="{FF2B5EF4-FFF2-40B4-BE49-F238E27FC236}">
                <a16:creationId xmlns:a16="http://schemas.microsoft.com/office/drawing/2014/main" id="{9DA00DD2-C7A4-0AC4-D2E0-5D077C8820AA}"/>
              </a:ext>
            </a:extLst>
          </p:cNvPr>
          <p:cNvSpPr txBox="1"/>
          <p:nvPr/>
        </p:nvSpPr>
        <p:spPr>
          <a:xfrm>
            <a:off x="6080024" y="34468362"/>
            <a:ext cx="4942835" cy="892552"/>
          </a:xfrm>
          <a:prstGeom prst="rect">
            <a:avLst/>
          </a:prstGeom>
          <a:noFill/>
        </p:spPr>
        <p:txBody>
          <a:bodyPr wrap="square" rtlCol="0">
            <a:spAutoFit/>
          </a:bodyPr>
          <a:lstStyle/>
          <a:p>
            <a:pPr algn="ctr"/>
            <a:r>
              <a:rPr lang="en-US" sz="2600" b="1" dirty="0">
                <a:latin typeface="BANK GOTHIC MEDIUM" pitchFamily="2" charset="77"/>
                <a:cs typeface="APPLE CHANCERY" panose="03020702040506060504" pitchFamily="66" charset="-79"/>
              </a:rPr>
              <a:t>RUS+TOMEK – Random Forest Classifier</a:t>
            </a:r>
          </a:p>
        </p:txBody>
      </p:sp>
      <p:sp>
        <p:nvSpPr>
          <p:cNvPr id="14" name="5-Point Star 13">
            <a:extLst>
              <a:ext uri="{FF2B5EF4-FFF2-40B4-BE49-F238E27FC236}">
                <a16:creationId xmlns:a16="http://schemas.microsoft.com/office/drawing/2014/main" id="{03D79FF0-68BB-A1A5-1F0D-FD13FC709C93}"/>
              </a:ext>
            </a:extLst>
          </p:cNvPr>
          <p:cNvSpPr/>
          <p:nvPr/>
        </p:nvSpPr>
        <p:spPr>
          <a:xfrm>
            <a:off x="2526534" y="35492947"/>
            <a:ext cx="1124790" cy="1083053"/>
          </a:xfrm>
          <a:prstGeom prst="star5">
            <a:avLst/>
          </a:prstGeom>
          <a:solidFill>
            <a:srgbClr val="F8C72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45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l="-25000" r="-25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0A7695-E4D4-5BD6-57AA-A2799C12B892}"/>
              </a:ext>
            </a:extLst>
          </p:cNvPr>
          <p:cNvSpPr txBox="1">
            <a:spLocks/>
          </p:cNvSpPr>
          <p:nvPr/>
        </p:nvSpPr>
        <p:spPr>
          <a:xfrm>
            <a:off x="0" y="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latin typeface="BANK GOTHIC MEDIUM" pitchFamily="2" charset="77"/>
              </a:rPr>
              <a:t>FEATURE IMPORTANCE (SHAP VALUES)</a:t>
            </a:r>
          </a:p>
        </p:txBody>
      </p:sp>
      <p:sp>
        <p:nvSpPr>
          <p:cNvPr id="5" name="Title 1">
            <a:extLst>
              <a:ext uri="{FF2B5EF4-FFF2-40B4-BE49-F238E27FC236}">
                <a16:creationId xmlns:a16="http://schemas.microsoft.com/office/drawing/2014/main" id="{6D6710EE-EFD2-9434-C192-55318C3D39E2}"/>
              </a:ext>
            </a:extLst>
          </p:cNvPr>
          <p:cNvSpPr txBox="1">
            <a:spLocks/>
          </p:cNvSpPr>
          <p:nvPr/>
        </p:nvSpPr>
        <p:spPr>
          <a:xfrm>
            <a:off x="0" y="1218554"/>
            <a:ext cx="219456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6000" b="1" dirty="0">
                <a:latin typeface="BANK GOTHIC MEDIUM" pitchFamily="2" charset="77"/>
              </a:rPr>
              <a:t>Python Scripts: “5. Final Models”</a:t>
            </a:r>
          </a:p>
        </p:txBody>
      </p:sp>
      <p:sp>
        <p:nvSpPr>
          <p:cNvPr id="6" name="Content Placeholder 8">
            <a:extLst>
              <a:ext uri="{FF2B5EF4-FFF2-40B4-BE49-F238E27FC236}">
                <a16:creationId xmlns:a16="http://schemas.microsoft.com/office/drawing/2014/main" id="{3F5B40B3-396C-CEB3-3B31-D52A6684A306}"/>
              </a:ext>
            </a:extLst>
          </p:cNvPr>
          <p:cNvSpPr>
            <a:spLocks noGrp="1"/>
          </p:cNvSpPr>
          <p:nvPr>
            <p:ph idx="1"/>
          </p:nvPr>
        </p:nvSpPr>
        <p:spPr>
          <a:xfrm>
            <a:off x="1828800" y="3365341"/>
            <a:ext cx="32662368" cy="11402755"/>
          </a:xfrm>
          <a:ln w="57150">
            <a:solidFill>
              <a:schemeClr val="bg1"/>
            </a:solidFill>
          </a:ln>
        </p:spPr>
        <p:txBody>
          <a:bodyPr>
            <a:normAutofit/>
          </a:bodyPr>
          <a:lstStyle/>
          <a:p>
            <a:pPr marL="0" indent="0">
              <a:lnSpc>
                <a:spcPct val="100000"/>
              </a:lnSpc>
              <a:spcBef>
                <a:spcPts val="0"/>
              </a:spcBef>
              <a:buNone/>
            </a:pPr>
            <a:r>
              <a:rPr lang="en-US" sz="5000" b="1" u="sng" dirty="0">
                <a:solidFill>
                  <a:srgbClr val="7030A0"/>
                </a:solidFill>
              </a:rPr>
              <a:t>SHAP VALUES</a:t>
            </a:r>
          </a:p>
          <a:p>
            <a:pPr marL="274320" indent="-457200">
              <a:lnSpc>
                <a:spcPct val="100000"/>
              </a:lnSpc>
              <a:spcBef>
                <a:spcPts val="0"/>
              </a:spcBef>
            </a:pPr>
            <a:r>
              <a:rPr lang="en-US" sz="3000" dirty="0"/>
              <a:t>SHAP is a technique taken from game theory to help visualize the importance of different features in a machine learning model to understand which features were most important in determining the prediction for a particular instance.</a:t>
            </a:r>
          </a:p>
          <a:p>
            <a:pPr marL="274320" indent="-457200">
              <a:lnSpc>
                <a:spcPct val="100000"/>
              </a:lnSpc>
              <a:spcBef>
                <a:spcPts val="0"/>
              </a:spcBef>
            </a:pPr>
            <a:r>
              <a:rPr lang="en-US" sz="3000" dirty="0"/>
              <a:t>I have read the scientific paper for SHAP values, and it is very complex and involves a lot of mathematics. The easier explanation comes from the Interpretable Machine Learning book by Christopher Molnar (8.5 Shapley Values). Here is the explanation:</a:t>
            </a:r>
          </a:p>
          <a:p>
            <a:pPr marL="2103120" lvl="1" indent="-457200">
              <a:lnSpc>
                <a:spcPct val="100000"/>
              </a:lnSpc>
              <a:spcBef>
                <a:spcPts val="0"/>
              </a:spcBef>
            </a:pPr>
            <a:r>
              <a:rPr lang="en-US" sz="3000" dirty="0"/>
              <a:t>Imagine we have a machine learning model that predicts the value of an apartment based on certain features in the data. We have three features which are: is it near a park, what floor is it on, what is the size of the apartment, and are cats allowed.</a:t>
            </a:r>
          </a:p>
          <a:p>
            <a:pPr marL="2103120" lvl="1" indent="-457200">
              <a:lnSpc>
                <a:spcPct val="100000"/>
              </a:lnSpc>
              <a:spcBef>
                <a:spcPts val="0"/>
              </a:spcBef>
            </a:pPr>
            <a:r>
              <a:rPr lang="en-US" sz="3000" dirty="0"/>
              <a:t>We look at particular instance and we see this apartment is near a park, is on the 2</a:t>
            </a:r>
            <a:r>
              <a:rPr lang="en-US" sz="3000" baseline="30000" dirty="0"/>
              <a:t>nd</a:t>
            </a:r>
            <a:r>
              <a:rPr lang="en-US" sz="3000" dirty="0"/>
              <a:t> floor, is 50 m^2, and no cats are allowed. The algorithm predicts the value is around $300,000 a year. To calculate SHAP values we look at the average prediction across the entire dataset, and compare it with a particular prediction. In this case lets say the average prediction is $310,000. So for this particular apartment, we calculate our SHAP values from -$10,000.</a:t>
            </a:r>
          </a:p>
          <a:p>
            <a:pPr marL="2103120" lvl="1" indent="-457200">
              <a:lnSpc>
                <a:spcPct val="100000"/>
              </a:lnSpc>
              <a:spcBef>
                <a:spcPts val="0"/>
              </a:spcBef>
            </a:pPr>
            <a:r>
              <a:rPr lang="en-US" sz="3000" dirty="0"/>
              <a:t>After running the SHAP algorithm we find out the park contributed $30,000, 2</a:t>
            </a:r>
            <a:r>
              <a:rPr lang="en-US" sz="3000" baseline="30000" dirty="0"/>
              <a:t>nd</a:t>
            </a:r>
            <a:r>
              <a:rPr lang="en-US" sz="3000" dirty="0"/>
              <a:t> floor contributed $0, 50 m^2 contributed $10,000, and no cat allowed contributed -$50,000, giving us the value -$10,000. </a:t>
            </a:r>
            <a:r>
              <a:rPr lang="en-US" sz="3000" b="1" dirty="0"/>
              <a:t>Each $ value for this prediction is the SHAP value</a:t>
            </a:r>
            <a:r>
              <a:rPr lang="en-US" sz="3000" dirty="0"/>
              <a:t>. The way we come up with these values is by cycling through different values for each feature while keeping the other features constant, and seeing how the predicted values change with each set of features. SHAP values take a long time to calculate because we are constantly running the machine learning algorithm and comparing predictions. </a:t>
            </a:r>
          </a:p>
          <a:p>
            <a:pPr marL="2103120" lvl="1" indent="-457200">
              <a:lnSpc>
                <a:spcPct val="100000"/>
              </a:lnSpc>
              <a:spcBef>
                <a:spcPts val="0"/>
              </a:spcBef>
            </a:pPr>
            <a:r>
              <a:rPr lang="en-US" sz="3000" dirty="0"/>
              <a:t>We can generate the average SHAP value for an entire dataset by averaging the values across the columns. Then, we can plot these average SHAP values to see how “important” the features are across the entire dataset: the higher the SHAP value, the more important they are.  </a:t>
            </a:r>
          </a:p>
          <a:p>
            <a:pPr marL="274320" indent="-457200">
              <a:lnSpc>
                <a:spcPct val="100000"/>
              </a:lnSpc>
              <a:spcBef>
                <a:spcPts val="0"/>
              </a:spcBef>
            </a:pPr>
            <a:r>
              <a:rPr lang="en-US" sz="3000" dirty="0"/>
              <a:t>There are 3 main algorithms used in the python library to explain what different algorithms are doing:</a:t>
            </a:r>
          </a:p>
          <a:p>
            <a:pPr marL="2103120" lvl="1" indent="-457200">
              <a:lnSpc>
                <a:spcPct val="100000"/>
              </a:lnSpc>
              <a:spcBef>
                <a:spcPts val="0"/>
              </a:spcBef>
            </a:pPr>
            <a:r>
              <a:rPr lang="en-US" sz="3000" b="1" dirty="0" err="1"/>
              <a:t>TreeExplainer</a:t>
            </a:r>
            <a:r>
              <a:rPr lang="en-US" sz="3000" b="1" dirty="0"/>
              <a:t> </a:t>
            </a:r>
            <a:r>
              <a:rPr lang="en-US" sz="3000" dirty="0"/>
              <a:t>– Used to generate SHAP values for tree-based algorithms</a:t>
            </a:r>
          </a:p>
          <a:p>
            <a:pPr marL="2103120" lvl="1" indent="-457200">
              <a:lnSpc>
                <a:spcPct val="100000"/>
              </a:lnSpc>
              <a:spcBef>
                <a:spcPts val="0"/>
              </a:spcBef>
            </a:pPr>
            <a:r>
              <a:rPr lang="en-US" sz="3000" b="1" dirty="0" err="1"/>
              <a:t>DeepExplainer</a:t>
            </a:r>
            <a:r>
              <a:rPr lang="en-US" sz="3000" dirty="0"/>
              <a:t> – Used to generate SHAP values for neural network algorithms.</a:t>
            </a:r>
          </a:p>
          <a:p>
            <a:pPr marL="2103120" lvl="1" indent="-457200">
              <a:lnSpc>
                <a:spcPct val="100000"/>
              </a:lnSpc>
              <a:spcBef>
                <a:spcPts val="0"/>
              </a:spcBef>
            </a:pPr>
            <a:r>
              <a:rPr lang="en-US" sz="3000" b="1" dirty="0" err="1"/>
              <a:t>KernelExplainer</a:t>
            </a:r>
            <a:r>
              <a:rPr lang="en-US" sz="3000" b="1" dirty="0"/>
              <a:t> </a:t>
            </a:r>
            <a:r>
              <a:rPr lang="en-US" sz="3000" dirty="0"/>
              <a:t>– Used to generate SHAP values for every other type of machine learning algorithm. This method is model agnostic and does not care how the algorithm actually works.</a:t>
            </a:r>
          </a:p>
          <a:p>
            <a:pPr marL="2103120" lvl="1" indent="-457200">
              <a:lnSpc>
                <a:spcPct val="100000"/>
              </a:lnSpc>
              <a:spcBef>
                <a:spcPts val="0"/>
              </a:spcBef>
            </a:pPr>
            <a:r>
              <a:rPr lang="en-US" sz="3000" dirty="0"/>
              <a:t>The first two algorithms perform much faster because they are designed for those algorithms. </a:t>
            </a:r>
            <a:r>
              <a:rPr lang="en-US" sz="3000" dirty="0" err="1"/>
              <a:t>KernelExplainer</a:t>
            </a:r>
            <a:r>
              <a:rPr lang="en-US" sz="3000" dirty="0"/>
              <a:t> takes a long time to generate SHAP values because it treats the algorithm like a black box and ”brute force” generates the SHAP values. Because of this, there is a lot of variability with </a:t>
            </a:r>
            <a:r>
              <a:rPr lang="en-US" sz="3000" dirty="0" err="1"/>
              <a:t>KernelExplainer</a:t>
            </a:r>
            <a:r>
              <a:rPr lang="en-US" sz="3000" dirty="0"/>
              <a:t> SHAP values, in that they vary a lot between runs, because we sample instances from the data itself to generate them. As the samples change between runs, so do the SHAP values.</a:t>
            </a:r>
          </a:p>
        </p:txBody>
      </p:sp>
      <p:sp>
        <p:nvSpPr>
          <p:cNvPr id="7" name="Content Placeholder 8">
            <a:extLst>
              <a:ext uri="{FF2B5EF4-FFF2-40B4-BE49-F238E27FC236}">
                <a16:creationId xmlns:a16="http://schemas.microsoft.com/office/drawing/2014/main" id="{537DD135-42CA-5747-32D1-779088D2461F}"/>
              </a:ext>
            </a:extLst>
          </p:cNvPr>
          <p:cNvSpPr txBox="1">
            <a:spLocks/>
          </p:cNvSpPr>
          <p:nvPr/>
        </p:nvSpPr>
        <p:spPr>
          <a:xfrm>
            <a:off x="594722" y="14768096"/>
            <a:ext cx="21350878" cy="21149536"/>
          </a:xfrm>
          <a:prstGeom prst="rect">
            <a:avLst/>
          </a:prstGeom>
          <a:ln w="57150">
            <a:solidFill>
              <a:schemeClr val="bg1"/>
            </a:solidFill>
          </a:ln>
        </p:spPr>
        <p:txBody>
          <a:bodyPr vert="horz" lIns="91440" tIns="45720" rIns="91440" bIns="45720" rtlCol="0">
            <a:normAutofit lnSpcReduction="10000"/>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5000" b="1" u="sng" dirty="0">
                <a:solidFill>
                  <a:srgbClr val="7030A0"/>
                </a:solidFill>
              </a:rPr>
              <a:t>GAUSSIAN NAÏVE BAYES - SHAP</a:t>
            </a:r>
          </a:p>
          <a:p>
            <a:pPr marL="274320" indent="-457200">
              <a:lnSpc>
                <a:spcPct val="100000"/>
              </a:lnSpc>
              <a:spcBef>
                <a:spcPts val="0"/>
              </a:spcBef>
            </a:pPr>
            <a:r>
              <a:rPr lang="en-US" sz="3000" dirty="0"/>
              <a:t>We want to generate SHAP values for the Gaussian Naïve Bayes algorithm trained on the </a:t>
            </a:r>
            <a:r>
              <a:rPr lang="en-US" sz="3000" dirty="0" err="1"/>
              <a:t>tomek</a:t>
            </a:r>
            <a:r>
              <a:rPr lang="en-US" sz="3000" dirty="0"/>
              <a:t> data. </a:t>
            </a:r>
          </a:p>
          <a:p>
            <a:pPr marL="274320" indent="-457200">
              <a:lnSpc>
                <a:spcPct val="100000"/>
              </a:lnSpc>
              <a:spcBef>
                <a:spcPts val="0"/>
              </a:spcBef>
            </a:pPr>
            <a:r>
              <a:rPr lang="en-US" sz="3000" dirty="0"/>
              <a:t>First, we generate data for the </a:t>
            </a:r>
            <a:r>
              <a:rPr lang="en-US" sz="3000" dirty="0" err="1"/>
              <a:t>KernelExplainer</a:t>
            </a:r>
            <a:r>
              <a:rPr lang="en-US" sz="3000" dirty="0"/>
              <a:t> function by looking at the </a:t>
            </a:r>
            <a:r>
              <a:rPr lang="en-US" sz="3000" dirty="0" err="1"/>
              <a:t>tomek</a:t>
            </a:r>
            <a:r>
              <a:rPr lang="en-US" sz="3000" dirty="0"/>
              <a:t> training data. We only look at 400 samples in order to greatly decrease the total run time.</a:t>
            </a:r>
          </a:p>
          <a:p>
            <a:pPr marL="274320" indent="-457200">
              <a:lnSpc>
                <a:spcPct val="100000"/>
              </a:lnSpc>
              <a:spcBef>
                <a:spcPts val="0"/>
              </a:spcBef>
            </a:pPr>
            <a:r>
              <a:rPr lang="en-US" sz="3000" dirty="0"/>
              <a:t>Then we create the explainer function by using our Gaussian Naïve Bayes model probability predictions with this </a:t>
            </a:r>
            <a:r>
              <a:rPr lang="en-US" sz="3000" dirty="0" err="1"/>
              <a:t>shap</a:t>
            </a:r>
            <a:r>
              <a:rPr lang="en-US" sz="3000" dirty="0"/>
              <a:t> data. </a:t>
            </a:r>
          </a:p>
          <a:p>
            <a:pPr marL="274320" indent="-457200">
              <a:lnSpc>
                <a:spcPct val="100000"/>
              </a:lnSpc>
              <a:spcBef>
                <a:spcPts val="0"/>
              </a:spcBef>
            </a:pPr>
            <a:r>
              <a:rPr lang="en-US" sz="3000" b="1" dirty="0">
                <a:highlight>
                  <a:srgbClr val="FFFF00"/>
                </a:highlight>
              </a:rPr>
              <a:t>Finally, we are able to generate our final </a:t>
            </a:r>
            <a:r>
              <a:rPr lang="en-US" sz="3000" b="1" dirty="0" err="1">
                <a:highlight>
                  <a:srgbClr val="FFFF00"/>
                </a:highlight>
              </a:rPr>
              <a:t>shap</a:t>
            </a:r>
            <a:r>
              <a:rPr lang="en-US" sz="3000" b="1" dirty="0">
                <a:highlight>
                  <a:srgbClr val="FFFF00"/>
                </a:highlight>
              </a:rPr>
              <a:t> values across the entire test dataset (~64,000 points) using the </a:t>
            </a:r>
            <a:r>
              <a:rPr lang="en-US" sz="3000" b="1" dirty="0" err="1">
                <a:highlight>
                  <a:srgbClr val="FFFF00"/>
                </a:highlight>
              </a:rPr>
              <a:t>KernelExplainer</a:t>
            </a:r>
            <a:r>
              <a:rPr lang="en-US" sz="3000" b="1" dirty="0">
                <a:highlight>
                  <a:srgbClr val="FFFF00"/>
                </a:highlight>
              </a:rPr>
              <a:t> function with 400 training data points to help us generate the SHAP values. Note: they are all positive in this instance, there are no negative SHAP values in this calculation.</a:t>
            </a:r>
          </a:p>
          <a:p>
            <a:pPr marL="274320" indent="-457200">
              <a:lnSpc>
                <a:spcPct val="100000"/>
              </a:lnSpc>
              <a:spcBef>
                <a:spcPts val="0"/>
              </a:spcBef>
            </a:pPr>
            <a:r>
              <a:rPr lang="en-US" sz="3000" dirty="0"/>
              <a:t>Because we used a very small sample of the training data, and the data points are sampled at random, the final SHAP values we get for each column will have variability between runs. Since it took about 8 hours to generate the SHAP values for the test data, I am only going to do a single run instead of multiple runs and averaging the values across all runs. Keep that in mind when examining these SHAP values.</a:t>
            </a:r>
          </a:p>
          <a:p>
            <a:pPr marL="274320" indent="-457200">
              <a:lnSpc>
                <a:spcPct val="100000"/>
              </a:lnSpc>
              <a:spcBef>
                <a:spcPts val="0"/>
              </a:spcBef>
            </a:pPr>
            <a:r>
              <a:rPr lang="en-US" sz="3000" dirty="0"/>
              <a:t>Since the predicted values are 0 (No Fraud) or 1 (Fraud), then the SHAP values given increase the likelihood of the algorithm to predicting Fraud.</a:t>
            </a:r>
          </a:p>
          <a:p>
            <a:pPr marL="274320" indent="-457200">
              <a:lnSpc>
                <a:spcPct val="100000"/>
              </a:lnSpc>
              <a:spcBef>
                <a:spcPts val="0"/>
              </a:spcBef>
            </a:pPr>
            <a:r>
              <a:rPr lang="en-US" sz="3000" dirty="0"/>
              <a:t>Finally, we organize the data in a way that we can generate the average SHAP values across the entire test set. See below for the graph and table:</a:t>
            </a:r>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0" indent="0">
              <a:lnSpc>
                <a:spcPct val="100000"/>
              </a:lnSpc>
              <a:spcBef>
                <a:spcPts val="0"/>
              </a:spcBef>
              <a:buNone/>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274320" indent="-457200">
              <a:lnSpc>
                <a:spcPct val="100000"/>
              </a:lnSpc>
              <a:spcBef>
                <a:spcPts val="0"/>
              </a:spcBef>
            </a:pPr>
            <a:endParaRPr lang="en-US" sz="3000" dirty="0"/>
          </a:p>
          <a:p>
            <a:pPr marL="0" indent="0">
              <a:lnSpc>
                <a:spcPct val="100000"/>
              </a:lnSpc>
              <a:spcBef>
                <a:spcPts val="0"/>
              </a:spcBef>
              <a:buNone/>
            </a:pPr>
            <a:endParaRPr lang="en-US" sz="3000" dirty="0"/>
          </a:p>
          <a:p>
            <a:pPr marL="0" indent="0">
              <a:lnSpc>
                <a:spcPct val="100000"/>
              </a:lnSpc>
              <a:spcBef>
                <a:spcPts val="0"/>
              </a:spcBef>
              <a:buNone/>
            </a:pPr>
            <a:endParaRPr lang="en-US" sz="3000" dirty="0"/>
          </a:p>
          <a:p>
            <a:pPr marL="0" indent="0">
              <a:lnSpc>
                <a:spcPct val="100000"/>
              </a:lnSpc>
              <a:spcBef>
                <a:spcPts val="0"/>
              </a:spcBef>
              <a:buNone/>
            </a:pPr>
            <a:endParaRPr lang="en-US" sz="3000" dirty="0"/>
          </a:p>
          <a:p>
            <a:pPr marL="0" indent="0">
              <a:lnSpc>
                <a:spcPct val="100000"/>
              </a:lnSpc>
              <a:spcBef>
                <a:spcPts val="0"/>
              </a:spcBef>
              <a:buNone/>
            </a:pPr>
            <a:endParaRPr lang="en-US" sz="3000" dirty="0"/>
          </a:p>
          <a:p>
            <a:pPr marL="0" indent="0">
              <a:lnSpc>
                <a:spcPct val="100000"/>
              </a:lnSpc>
              <a:spcBef>
                <a:spcPts val="0"/>
              </a:spcBef>
              <a:buNone/>
            </a:pPr>
            <a:endParaRPr lang="en-US" sz="3000" dirty="0"/>
          </a:p>
          <a:p>
            <a:pPr marL="0" indent="0">
              <a:lnSpc>
                <a:spcPct val="100000"/>
              </a:lnSpc>
              <a:spcBef>
                <a:spcPts val="0"/>
              </a:spcBef>
              <a:buNone/>
            </a:pPr>
            <a:endParaRPr lang="en-US" sz="3000" dirty="0"/>
          </a:p>
          <a:p>
            <a:pPr marL="274320" indent="-457200">
              <a:lnSpc>
                <a:spcPct val="100000"/>
              </a:lnSpc>
              <a:spcBef>
                <a:spcPts val="0"/>
              </a:spcBef>
            </a:pPr>
            <a:r>
              <a:rPr lang="en-US" sz="3000" dirty="0"/>
              <a:t>The top 5 most important features are: </a:t>
            </a:r>
            <a:r>
              <a:rPr lang="en-US" sz="3000" b="1" dirty="0" err="1"/>
              <a:t>ClientDest</a:t>
            </a:r>
            <a:r>
              <a:rPr lang="en-US" sz="3000" b="1" dirty="0"/>
              <a:t>, X0_PAYMENT, newbalanceOrig_4root, X0_DEBIT, oldbalanceOrig_4root.</a:t>
            </a:r>
            <a:r>
              <a:rPr lang="en-US" sz="3000" dirty="0"/>
              <a:t> All of these values are &gt;0 and therefore they help us make a prediction about Fraud!.</a:t>
            </a:r>
          </a:p>
          <a:p>
            <a:pPr marL="2103120" lvl="1" indent="-457200">
              <a:lnSpc>
                <a:spcPct val="100000"/>
              </a:lnSpc>
              <a:spcBef>
                <a:spcPts val="0"/>
              </a:spcBef>
            </a:pPr>
            <a:r>
              <a:rPr lang="en-US" sz="3000" b="1" dirty="0" err="1"/>
              <a:t>ClientDest</a:t>
            </a:r>
            <a:r>
              <a:rPr lang="en-US" sz="3000" dirty="0"/>
              <a:t> - </a:t>
            </a:r>
            <a:r>
              <a:rPr lang="en-US" sz="3000" dirty="0">
                <a:effectLst/>
                <a:latin typeface="Calibri" panose="020F0502020204030204" pitchFamily="34" charset="0"/>
              </a:rPr>
              <a:t>Column that tells us if the destination client is a merchant or regular person; 1 if regular person, 0 if merchant. This makes a lot of sense because if the destination client is a merchant, then there is 0 chance Fraud is occurring.</a:t>
            </a:r>
            <a:endParaRPr lang="en-US" sz="3000" dirty="0"/>
          </a:p>
          <a:p>
            <a:pPr marL="2103120" lvl="1" indent="-457200">
              <a:lnSpc>
                <a:spcPct val="100000"/>
              </a:lnSpc>
              <a:spcBef>
                <a:spcPts val="0"/>
              </a:spcBef>
            </a:pPr>
            <a:r>
              <a:rPr lang="en-US" sz="3000" b="1" dirty="0"/>
              <a:t>X0_PAYMENT </a:t>
            </a:r>
            <a:r>
              <a:rPr lang="en-US" sz="3000" dirty="0"/>
              <a:t>- </a:t>
            </a:r>
            <a:r>
              <a:rPr lang="en-US" sz="3000" dirty="0">
                <a:effectLst/>
                <a:latin typeface="Calibri" panose="020F0502020204030204" pitchFamily="34" charset="0"/>
              </a:rPr>
              <a:t>This column is 1 if the type of transaction is a Payment, 0 if otherwise. Remember that Fraud only occurred when it was Transfer or Cash Out, so this is an interesting finding. It could be that if payment is 0, there is a high chance that there will be Fraud. </a:t>
            </a:r>
            <a:r>
              <a:rPr lang="en-US" sz="3000" dirty="0">
                <a:effectLst/>
                <a:highlight>
                  <a:srgbClr val="FFFF00"/>
                </a:highlight>
                <a:latin typeface="Calibri" panose="020F0502020204030204" pitchFamily="34" charset="0"/>
              </a:rPr>
              <a:t>If this value is high, I think this is why th</a:t>
            </a:r>
            <a:r>
              <a:rPr lang="en-US" sz="3000" dirty="0">
                <a:highlight>
                  <a:srgbClr val="FFFF00"/>
                </a:highlight>
                <a:latin typeface="Calibri" panose="020F0502020204030204" pitchFamily="34" charset="0"/>
              </a:rPr>
              <a:t>e algorithm isn’t doing so well distinguishing Fraud from No Fraud.</a:t>
            </a:r>
            <a:endParaRPr lang="en-US" sz="3000" dirty="0">
              <a:highlight>
                <a:srgbClr val="FFFF00"/>
              </a:highlight>
            </a:endParaRPr>
          </a:p>
          <a:p>
            <a:pPr marL="2103120" lvl="1" indent="-457200">
              <a:lnSpc>
                <a:spcPct val="100000"/>
              </a:lnSpc>
              <a:spcBef>
                <a:spcPts val="0"/>
              </a:spcBef>
            </a:pPr>
            <a:r>
              <a:rPr lang="en-US" sz="3000" b="1" dirty="0"/>
              <a:t>newbalanceOrig_4root </a:t>
            </a:r>
            <a:r>
              <a:rPr lang="en-US" sz="3000" dirty="0"/>
              <a:t>- </a:t>
            </a:r>
            <a:r>
              <a:rPr lang="en-US" sz="3000" dirty="0">
                <a:effectLst/>
                <a:latin typeface="Calibri" panose="020F0502020204030204" pitchFamily="34" charset="0"/>
              </a:rPr>
              <a:t>This column is 4root transformation of the new balance of the original account. </a:t>
            </a:r>
            <a:r>
              <a:rPr lang="en-US" sz="3000" dirty="0">
                <a:latin typeface="Calibri" panose="020F0502020204030204" pitchFamily="34" charset="0"/>
              </a:rPr>
              <a:t>After looking at a couple of instances, the SHAP value is &gt; 0 when this value is 0. So when the account gets drained to 0, the algorithm starts to weigh that this may be an instance of Fraud.</a:t>
            </a:r>
            <a:endParaRPr lang="en-US" sz="3000" b="1" dirty="0"/>
          </a:p>
          <a:p>
            <a:pPr marL="2103120" lvl="1" indent="-457200">
              <a:lnSpc>
                <a:spcPct val="100000"/>
              </a:lnSpc>
              <a:spcBef>
                <a:spcPts val="0"/>
              </a:spcBef>
            </a:pPr>
            <a:r>
              <a:rPr lang="en-US" sz="3000" b="1" dirty="0"/>
              <a:t>X0_DEBIT</a:t>
            </a:r>
            <a:r>
              <a:rPr lang="en-US" sz="3000" dirty="0"/>
              <a:t> - </a:t>
            </a:r>
            <a:r>
              <a:rPr lang="en-US" sz="3000" dirty="0">
                <a:effectLst/>
                <a:latin typeface="Calibri" panose="020F0502020204030204" pitchFamily="34" charset="0"/>
              </a:rPr>
              <a:t>This column is 1 if the type of transaction is a Debit transaction, 0 if otherwise. This could have the same relationship as X0_Payment; when its 0 there is a high chance of the instance being fraud. </a:t>
            </a:r>
            <a:r>
              <a:rPr lang="en-US" sz="3000" dirty="0">
                <a:effectLst/>
                <a:highlight>
                  <a:srgbClr val="FFFF00"/>
                </a:highlight>
                <a:latin typeface="Calibri" panose="020F0502020204030204" pitchFamily="34" charset="0"/>
              </a:rPr>
              <a:t>If this value is high, I think this is why th</a:t>
            </a:r>
            <a:r>
              <a:rPr lang="en-US" sz="3000" dirty="0">
                <a:highlight>
                  <a:srgbClr val="FFFF00"/>
                </a:highlight>
                <a:latin typeface="Calibri" panose="020F0502020204030204" pitchFamily="34" charset="0"/>
              </a:rPr>
              <a:t>e algorithm isn’t doing so well distinguishing Fraud from No Fraud.</a:t>
            </a:r>
            <a:endParaRPr lang="en-US" sz="3000" b="1" dirty="0"/>
          </a:p>
          <a:p>
            <a:pPr marL="2103120" lvl="1" indent="-457200">
              <a:lnSpc>
                <a:spcPct val="100000"/>
              </a:lnSpc>
              <a:spcBef>
                <a:spcPts val="0"/>
              </a:spcBef>
            </a:pPr>
            <a:r>
              <a:rPr lang="en-US" sz="3000" b="1" dirty="0"/>
              <a:t>oldbalanceOrig_4root </a:t>
            </a:r>
            <a:r>
              <a:rPr lang="en-US" sz="3000" dirty="0"/>
              <a:t>- </a:t>
            </a:r>
            <a:r>
              <a:rPr lang="en-US" sz="3000" dirty="0">
                <a:effectLst/>
                <a:latin typeface="Calibri" panose="020F0502020204030204" pitchFamily="34" charset="0"/>
              </a:rPr>
              <a:t>This column is the 4root transformation of the old balance of the original account. I am not exactly sure why this has a large SHAP value. </a:t>
            </a:r>
          </a:p>
        </p:txBody>
      </p:sp>
      <p:sp>
        <p:nvSpPr>
          <p:cNvPr id="8" name="Content Placeholder 8">
            <a:extLst>
              <a:ext uri="{FF2B5EF4-FFF2-40B4-BE49-F238E27FC236}">
                <a16:creationId xmlns:a16="http://schemas.microsoft.com/office/drawing/2014/main" id="{65BF0A31-AEF7-61DC-3585-48748948A154}"/>
              </a:ext>
            </a:extLst>
          </p:cNvPr>
          <p:cNvSpPr txBox="1">
            <a:spLocks/>
          </p:cNvSpPr>
          <p:nvPr/>
        </p:nvSpPr>
        <p:spPr>
          <a:xfrm>
            <a:off x="22945274" y="14768097"/>
            <a:ext cx="12670244" cy="13841802"/>
          </a:xfrm>
          <a:prstGeom prst="rect">
            <a:avLst/>
          </a:prstGeom>
          <a:ln w="57150">
            <a:solidFill>
              <a:schemeClr val="bg1"/>
            </a:solidFill>
          </a:ln>
        </p:spPr>
        <p:txBody>
          <a:bodyPr vert="horz" lIns="91440" tIns="45720" rIns="91440" bIns="45720"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5000" b="1" u="sng" dirty="0">
                <a:solidFill>
                  <a:srgbClr val="7030A0"/>
                </a:solidFill>
              </a:rPr>
              <a:t>RANDOM FOREST CLASSIFIER – SHAP &amp; FEATURE IMPORTANCES</a:t>
            </a:r>
          </a:p>
          <a:p>
            <a:pPr marL="274320" indent="-457200">
              <a:lnSpc>
                <a:spcPct val="100000"/>
              </a:lnSpc>
              <a:spcBef>
                <a:spcPts val="0"/>
              </a:spcBef>
            </a:pPr>
            <a:r>
              <a:rPr lang="en-US" sz="3000" dirty="0"/>
              <a:t>Now we are looking at the random forest classifier trained on the RUS + </a:t>
            </a:r>
            <a:r>
              <a:rPr lang="en-US" sz="3000" dirty="0" err="1"/>
              <a:t>tomek</a:t>
            </a:r>
            <a:r>
              <a:rPr lang="en-US" sz="3000" dirty="0"/>
              <a:t> data.</a:t>
            </a:r>
          </a:p>
          <a:p>
            <a:pPr marL="274320" indent="-457200">
              <a:lnSpc>
                <a:spcPct val="100000"/>
              </a:lnSpc>
              <a:spcBef>
                <a:spcPts val="0"/>
              </a:spcBef>
            </a:pPr>
            <a:r>
              <a:rPr lang="en-US" sz="3000" dirty="0"/>
              <a:t>We do the same process that we did for the </a:t>
            </a:r>
            <a:r>
              <a:rPr lang="en-US" sz="3000" dirty="0" err="1"/>
              <a:t>tomek</a:t>
            </a:r>
            <a:r>
              <a:rPr lang="en-US" sz="3000" dirty="0"/>
              <a:t> data. Except we get completely different results!</a:t>
            </a:r>
          </a:p>
          <a:p>
            <a:pPr marL="274320" indent="-457200">
              <a:lnSpc>
                <a:spcPct val="100000"/>
              </a:lnSpc>
              <a:spcBef>
                <a:spcPts val="0"/>
              </a:spcBef>
            </a:pPr>
            <a:r>
              <a:rPr lang="en-US" sz="3000" dirty="0"/>
              <a:t>Remember that for the SHAP values, we compare the average prediction of the algorithm with a particular instance, and calculate weights for each feature to understand how we reached that difference. For this algorithm, we predicted all values to be Fraud (1). So the average is 1, and 1-1=0. Therefore, we end up getting 0 for all SHAP values!</a:t>
            </a:r>
          </a:p>
          <a:p>
            <a:pPr marL="274320" indent="-457200">
              <a:lnSpc>
                <a:spcPct val="100000"/>
              </a:lnSpc>
              <a:spcBef>
                <a:spcPts val="0"/>
              </a:spcBef>
            </a:pPr>
            <a:r>
              <a:rPr lang="en-US" sz="3000" dirty="0"/>
              <a:t>The feature importance metric for forest classifier does a similar method where it permutes and changes the features and calculates how much that changes the prediction. Again, since its all the same prediction, we get feature </a:t>
            </a:r>
            <a:r>
              <a:rPr lang="en-US" sz="3000" dirty="0" err="1"/>
              <a:t>importances</a:t>
            </a:r>
            <a:r>
              <a:rPr lang="en-US" sz="3000" dirty="0"/>
              <a:t> of 0. </a:t>
            </a:r>
          </a:p>
        </p:txBody>
      </p:sp>
      <p:pic>
        <p:nvPicPr>
          <p:cNvPr id="12" name="Picture 11" descr="A graph of different colored rectangles&#10;&#10;Description automatically generated">
            <a:extLst>
              <a:ext uri="{FF2B5EF4-FFF2-40B4-BE49-F238E27FC236}">
                <a16:creationId xmlns:a16="http://schemas.microsoft.com/office/drawing/2014/main" id="{A591D219-EF69-5EC2-259C-75E53DB923EC}"/>
              </a:ext>
            </a:extLst>
          </p:cNvPr>
          <p:cNvPicPr>
            <a:picLocks noChangeAspect="1"/>
          </p:cNvPicPr>
          <p:nvPr/>
        </p:nvPicPr>
        <p:blipFill>
          <a:blip r:embed="rId4"/>
          <a:stretch>
            <a:fillRect/>
          </a:stretch>
        </p:blipFill>
        <p:spPr>
          <a:xfrm>
            <a:off x="10972800" y="22493529"/>
            <a:ext cx="8473510" cy="6116369"/>
          </a:xfrm>
          <a:prstGeom prst="rect">
            <a:avLst/>
          </a:prstGeom>
          <a:ln w="76200">
            <a:solidFill>
              <a:schemeClr val="tx1"/>
            </a:solidFill>
          </a:ln>
        </p:spPr>
      </p:pic>
      <p:pic>
        <p:nvPicPr>
          <p:cNvPr id="14" name="Picture 13" descr="A screenshot of a calculator&#10;&#10;Description automatically generated">
            <a:extLst>
              <a:ext uri="{FF2B5EF4-FFF2-40B4-BE49-F238E27FC236}">
                <a16:creationId xmlns:a16="http://schemas.microsoft.com/office/drawing/2014/main" id="{538FDAAB-EB5C-7CAA-6A0C-D20DA1C85D0E}"/>
              </a:ext>
            </a:extLst>
          </p:cNvPr>
          <p:cNvPicPr>
            <a:picLocks noChangeAspect="1"/>
          </p:cNvPicPr>
          <p:nvPr/>
        </p:nvPicPr>
        <p:blipFill>
          <a:blip r:embed="rId5"/>
          <a:stretch>
            <a:fillRect/>
          </a:stretch>
        </p:blipFill>
        <p:spPr>
          <a:xfrm>
            <a:off x="4242816" y="22493529"/>
            <a:ext cx="4425696" cy="5841919"/>
          </a:xfrm>
          <a:prstGeom prst="rect">
            <a:avLst/>
          </a:prstGeom>
          <a:ln w="76200">
            <a:solidFill>
              <a:schemeClr val="tx1"/>
            </a:solidFill>
          </a:ln>
        </p:spPr>
      </p:pic>
      <p:pic>
        <p:nvPicPr>
          <p:cNvPr id="16" name="Picture 15" descr="A stick figure drawing a graph&#10;&#10;Description automatically generated">
            <a:extLst>
              <a:ext uri="{FF2B5EF4-FFF2-40B4-BE49-F238E27FC236}">
                <a16:creationId xmlns:a16="http://schemas.microsoft.com/office/drawing/2014/main" id="{B3FD5A13-B5D7-CBE7-FFA1-E426B3D28036}"/>
              </a:ext>
            </a:extLst>
          </p:cNvPr>
          <p:cNvPicPr>
            <a:picLocks noChangeAspect="1"/>
          </p:cNvPicPr>
          <p:nvPr/>
        </p:nvPicPr>
        <p:blipFill rotWithShape="1">
          <a:blip r:embed="rId6">
            <a:clrChange>
              <a:clrFrom>
                <a:srgbClr val="FFFFFF"/>
              </a:clrFrom>
              <a:clrTo>
                <a:srgbClr val="FFFFFF">
                  <a:alpha val="0"/>
                </a:srgbClr>
              </a:clrTo>
            </a:clrChange>
          </a:blip>
          <a:srcRect b="6498"/>
          <a:stretch/>
        </p:blipFill>
        <p:spPr>
          <a:xfrm>
            <a:off x="25302429" y="29295525"/>
            <a:ext cx="8541150" cy="6987867"/>
          </a:xfrm>
          <a:prstGeom prst="rect">
            <a:avLst/>
          </a:prstGeom>
        </p:spPr>
      </p:pic>
      <p:pic>
        <p:nvPicPr>
          <p:cNvPr id="18" name="Picture 17" descr="A white rectangular object with text&#10;&#10;Description automatically generated">
            <a:extLst>
              <a:ext uri="{FF2B5EF4-FFF2-40B4-BE49-F238E27FC236}">
                <a16:creationId xmlns:a16="http://schemas.microsoft.com/office/drawing/2014/main" id="{E0AE70D4-5A70-DBD3-0EA3-009A6FBE8089}"/>
              </a:ext>
            </a:extLst>
          </p:cNvPr>
          <p:cNvPicPr>
            <a:picLocks noChangeAspect="1"/>
          </p:cNvPicPr>
          <p:nvPr/>
        </p:nvPicPr>
        <p:blipFill>
          <a:blip r:embed="rId7"/>
          <a:stretch>
            <a:fillRect/>
          </a:stretch>
        </p:blipFill>
        <p:spPr>
          <a:xfrm>
            <a:off x="23382681" y="22906978"/>
            <a:ext cx="7772400" cy="4871772"/>
          </a:xfrm>
          <a:prstGeom prst="rect">
            <a:avLst/>
          </a:prstGeom>
          <a:ln w="76200">
            <a:solidFill>
              <a:schemeClr val="tx1"/>
            </a:solidFill>
          </a:ln>
        </p:spPr>
      </p:pic>
      <p:pic>
        <p:nvPicPr>
          <p:cNvPr id="20" name="Picture 19" descr="A screenshot of a computer screen&#10;&#10;Description automatically generated">
            <a:extLst>
              <a:ext uri="{FF2B5EF4-FFF2-40B4-BE49-F238E27FC236}">
                <a16:creationId xmlns:a16="http://schemas.microsoft.com/office/drawing/2014/main" id="{29B0E092-8AAF-4D8A-FCFA-C7B729DC8942}"/>
              </a:ext>
            </a:extLst>
          </p:cNvPr>
          <p:cNvPicPr>
            <a:picLocks noChangeAspect="1"/>
          </p:cNvPicPr>
          <p:nvPr/>
        </p:nvPicPr>
        <p:blipFill>
          <a:blip r:embed="rId8"/>
          <a:stretch>
            <a:fillRect/>
          </a:stretch>
        </p:blipFill>
        <p:spPr>
          <a:xfrm>
            <a:off x="31592488" y="22795525"/>
            <a:ext cx="3721100" cy="4978400"/>
          </a:xfrm>
          <a:prstGeom prst="rect">
            <a:avLst/>
          </a:prstGeom>
          <a:ln w="76200">
            <a:solidFill>
              <a:schemeClr val="tx1"/>
            </a:solidFill>
          </a:ln>
        </p:spPr>
      </p:pic>
    </p:spTree>
    <p:extLst>
      <p:ext uri="{BB962C8B-B14F-4D97-AF65-F5344CB8AC3E}">
        <p14:creationId xmlns:p14="http://schemas.microsoft.com/office/powerpoint/2010/main" val="135454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14DCC3-F5A6-6C24-D6ED-9F82EBF94400}"/>
              </a:ext>
            </a:extLst>
          </p:cNvPr>
          <p:cNvSpPr txBox="1"/>
          <p:nvPr/>
        </p:nvSpPr>
        <p:spPr>
          <a:xfrm>
            <a:off x="25737452" y="15303950"/>
            <a:ext cx="10025747" cy="19636145"/>
          </a:xfrm>
          <a:prstGeom prst="rect">
            <a:avLst/>
          </a:prstGeom>
          <a:noFill/>
          <a:ln w="38100">
            <a:solidFill>
              <a:schemeClr val="bg1"/>
            </a:solidFill>
          </a:ln>
        </p:spPr>
        <p:txBody>
          <a:bodyPr wrap="square" rtlCol="0">
            <a:spAutoFit/>
          </a:bodyPr>
          <a:lstStyle/>
          <a:p>
            <a:r>
              <a:rPr lang="en-US" sz="3500" b="1" u="sng" dirty="0">
                <a:solidFill>
                  <a:srgbClr val="677CFF"/>
                </a:solidFill>
              </a:rPr>
              <a:t>SUMMARY OF SHAP SUMS BY </a:t>
            </a:r>
            <a:r>
              <a:rPr lang="en-US" sz="3500" b="1" i="1" u="sng" dirty="0">
                <a:solidFill>
                  <a:srgbClr val="677CFF"/>
                </a:solidFill>
              </a:rPr>
              <a:t>PREDICTED</a:t>
            </a:r>
            <a:r>
              <a:rPr lang="en-US" sz="3500" b="1" u="sng" dirty="0">
                <a:solidFill>
                  <a:srgbClr val="677CFF"/>
                </a:solidFill>
              </a:rPr>
              <a:t> FRAUD AND NO FRAUD </a:t>
            </a:r>
            <a:endParaRPr lang="en-US" sz="3500" dirty="0">
              <a:solidFill>
                <a:srgbClr val="677CFF"/>
              </a:solidFill>
            </a:endParaRPr>
          </a:p>
          <a:p>
            <a:endParaRPr lang="en-US" sz="3000" dirty="0">
              <a:solidFill>
                <a:schemeClr val="bg1"/>
              </a:solidFill>
            </a:endParaRPr>
          </a:p>
          <a:p>
            <a:pPr marL="457200" indent="-457200">
              <a:buFont typeface="Arial" panose="020B0604020202020204" pitchFamily="34" charset="0"/>
              <a:buChar char="•"/>
            </a:pPr>
            <a:r>
              <a:rPr lang="en-US" sz="3000" dirty="0">
                <a:solidFill>
                  <a:schemeClr val="bg1"/>
                </a:solidFill>
              </a:rPr>
              <a:t>The counts between Predicted Fraud and Predicted No Fraud are not nearly as imbalanced as Actual Fraud and Actual No Fraud. Predicted No Fraud has a count of 29,235 and Predicted Fraud has a count of 34,392</a:t>
            </a:r>
            <a:endParaRPr lang="en-US" sz="3000" dirty="0">
              <a:solidFill>
                <a:schemeClr val="bg1"/>
              </a:solidFill>
              <a:highlight>
                <a:srgbClr val="FF0000"/>
              </a:highlight>
            </a:endParaRPr>
          </a:p>
          <a:p>
            <a:pPr marL="457200" indent="-457200">
              <a:buFont typeface="Arial" panose="020B0604020202020204" pitchFamily="34" charset="0"/>
              <a:buChar char="•"/>
            </a:pPr>
            <a:r>
              <a:rPr lang="en-US" sz="3000" dirty="0">
                <a:solidFill>
                  <a:schemeClr val="bg1"/>
                </a:solidFill>
              </a:rPr>
              <a:t>The average SHAP sum for Predicted Fraud cases is 0.4069, and the average SHAP sum for Predicted No Fraud cases is 0.6807. </a:t>
            </a:r>
            <a:r>
              <a:rPr lang="en-US" sz="3000" dirty="0">
                <a:solidFill>
                  <a:srgbClr val="FF9830"/>
                </a:solidFill>
              </a:rPr>
              <a:t>This is a larger discrepancy than the Actual Fraud and No Fraud cases.</a:t>
            </a:r>
          </a:p>
          <a:p>
            <a:pPr marL="457200" indent="-457200">
              <a:buFont typeface="Arial" panose="020B0604020202020204" pitchFamily="34" charset="0"/>
              <a:buChar char="•"/>
            </a:pPr>
            <a:r>
              <a:rPr lang="en-US" sz="3000" dirty="0">
                <a:solidFill>
                  <a:schemeClr val="bg1"/>
                </a:solidFill>
              </a:rPr>
              <a:t>The distributions are very interesting. Predicted Fraud has a peak around 0.4, but the Predicted No Fraud has its peak around 0.6. The Predicted No Fraud cases also have more records with higher SHAP sums, around 0.7-0.95 .</a:t>
            </a:r>
          </a:p>
          <a:p>
            <a:pPr marL="457200" indent="-457200">
              <a:buFont typeface="Arial" panose="020B0604020202020204" pitchFamily="34" charset="0"/>
              <a:buChar char="•"/>
            </a:pPr>
            <a:r>
              <a:rPr lang="en-US" sz="3000" dirty="0">
                <a:solidFill>
                  <a:schemeClr val="bg1"/>
                </a:solidFill>
              </a:rPr>
              <a:t>This large discrepancy is probably related to at least one thing:</a:t>
            </a:r>
          </a:p>
          <a:p>
            <a:pPr marL="914400" lvl="1" indent="-457200">
              <a:buFont typeface="Arial" panose="020B0604020202020204" pitchFamily="34" charset="0"/>
              <a:buChar char="•"/>
            </a:pPr>
            <a:r>
              <a:rPr lang="en-US" sz="3000" dirty="0">
                <a:solidFill>
                  <a:schemeClr val="bg1"/>
                </a:solidFill>
              </a:rPr>
              <a:t>The SHAP values were generated from 400 samples of the 6.3M training data samples, so this will skew the SHAP calculations. If we increase the sample or re-run the calculations and take an average between the runs, we should get more realistic values.</a:t>
            </a:r>
          </a:p>
          <a:p>
            <a:pPr marL="457200" indent="-457200">
              <a:buFont typeface="Arial" panose="020B0604020202020204" pitchFamily="34" charset="0"/>
              <a:buChar char="•"/>
            </a:pPr>
            <a:r>
              <a:rPr lang="en-US" sz="3000" dirty="0">
                <a:solidFill>
                  <a:schemeClr val="bg1"/>
                </a:solidFill>
              </a:rPr>
              <a:t>The class imbalance when it comes to counts are much more even. </a:t>
            </a:r>
            <a:r>
              <a:rPr lang="en-US" sz="3000" dirty="0">
                <a:solidFill>
                  <a:schemeClr val="bg1"/>
                </a:solidFill>
                <a:highlight>
                  <a:srgbClr val="FF9830"/>
                </a:highlight>
              </a:rPr>
              <a:t>I think this gives an insight to how our Naïve Bayes algorithm is working, because more cases that have a SHAP sum around 0.4 are classified as Fraud. This gives us a larger difference between the average sums of Predicted No Fraud and Fraud than with Actual Fraud and No Fraud</a:t>
            </a: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p:txBody>
      </p:sp>
      <p:sp>
        <p:nvSpPr>
          <p:cNvPr id="2" name="TextBox 1">
            <a:extLst>
              <a:ext uri="{FF2B5EF4-FFF2-40B4-BE49-F238E27FC236}">
                <a16:creationId xmlns:a16="http://schemas.microsoft.com/office/drawing/2014/main" id="{40FF9CAC-98F9-B9FF-D709-FDE98EC2C734}"/>
              </a:ext>
            </a:extLst>
          </p:cNvPr>
          <p:cNvSpPr txBox="1"/>
          <p:nvPr/>
        </p:nvSpPr>
        <p:spPr>
          <a:xfrm>
            <a:off x="14612253" y="15304223"/>
            <a:ext cx="10025747" cy="16866156"/>
          </a:xfrm>
          <a:prstGeom prst="rect">
            <a:avLst/>
          </a:prstGeom>
          <a:noFill/>
          <a:ln w="38100">
            <a:solidFill>
              <a:schemeClr val="bg1"/>
            </a:solidFill>
          </a:ln>
        </p:spPr>
        <p:txBody>
          <a:bodyPr wrap="square" rtlCol="0">
            <a:spAutoFit/>
          </a:bodyPr>
          <a:lstStyle/>
          <a:p>
            <a:r>
              <a:rPr lang="en-US" sz="3500" b="1" u="sng" dirty="0">
                <a:solidFill>
                  <a:srgbClr val="FF788B"/>
                </a:solidFill>
              </a:rPr>
              <a:t>SUMMARY OF SHAP SUMS BY </a:t>
            </a:r>
            <a:r>
              <a:rPr lang="en-US" sz="3500" b="1" i="1" u="sng" dirty="0">
                <a:solidFill>
                  <a:srgbClr val="FF788B"/>
                </a:solidFill>
              </a:rPr>
              <a:t>ACTUAL</a:t>
            </a:r>
            <a:r>
              <a:rPr lang="en-US" sz="3500" b="1" u="sng" dirty="0">
                <a:solidFill>
                  <a:srgbClr val="FF788B"/>
                </a:solidFill>
              </a:rPr>
              <a:t> FRAUD AND NO FRAUD </a:t>
            </a:r>
            <a:endParaRPr lang="en-US" sz="3500" dirty="0">
              <a:solidFill>
                <a:srgbClr val="FF788B"/>
              </a:solidFill>
            </a:endParaRPr>
          </a:p>
          <a:p>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r>
              <a:rPr lang="en-US" sz="3000" b="1" dirty="0">
                <a:solidFill>
                  <a:schemeClr val="bg1"/>
                </a:solidFill>
                <a:highlight>
                  <a:srgbClr val="677CFF"/>
                </a:highlight>
              </a:rPr>
              <a:t>Remember that Fraud is “1”, and No Fraud is “0” because the </a:t>
            </a:r>
            <a:r>
              <a:rPr lang="en-US" sz="3000" b="1" i="1" dirty="0" err="1">
                <a:solidFill>
                  <a:schemeClr val="bg1"/>
                </a:solidFill>
                <a:highlight>
                  <a:srgbClr val="677CFF"/>
                </a:highlight>
              </a:rPr>
              <a:t>isFraud</a:t>
            </a:r>
            <a:r>
              <a:rPr lang="en-US" sz="3000" b="1" dirty="0">
                <a:solidFill>
                  <a:schemeClr val="bg1"/>
                </a:solidFill>
                <a:highlight>
                  <a:srgbClr val="677CFF"/>
                </a:highlight>
              </a:rPr>
              <a:t> feature is </a:t>
            </a:r>
            <a:r>
              <a:rPr lang="en-US" sz="3000" b="1" dirty="0" err="1">
                <a:solidFill>
                  <a:schemeClr val="bg1"/>
                </a:solidFill>
                <a:highlight>
                  <a:srgbClr val="677CFF"/>
                </a:highlight>
              </a:rPr>
              <a:t>boolean</a:t>
            </a:r>
            <a:r>
              <a:rPr lang="en-US" sz="3000" b="1" dirty="0">
                <a:solidFill>
                  <a:schemeClr val="bg1"/>
                </a:solidFill>
                <a:highlight>
                  <a:srgbClr val="677CFF"/>
                </a:highlight>
              </a:rPr>
              <a:t>. So theoretically, these SHAP sums are supposed to be close to “1” for Fraud and closer to “0” for No Fraud. But we don’t see this!</a:t>
            </a:r>
          </a:p>
          <a:p>
            <a:pPr marL="457200" indent="-457200">
              <a:buFont typeface="Arial" panose="020B0604020202020204" pitchFamily="34" charset="0"/>
              <a:buChar char="•"/>
            </a:pPr>
            <a:r>
              <a:rPr lang="en-US" sz="3000" dirty="0">
                <a:solidFill>
                  <a:schemeClr val="bg1"/>
                </a:solidFill>
              </a:rPr>
              <a:t>The average SHAP sum for Fraud cases is 0.4229, and the average SHAP sum for No Fraud cases is 0.5329.</a:t>
            </a:r>
          </a:p>
          <a:p>
            <a:pPr marL="457200" indent="-457200">
              <a:buFont typeface="Arial" panose="020B0604020202020204" pitchFamily="34" charset="0"/>
              <a:buChar char="•"/>
            </a:pPr>
            <a:r>
              <a:rPr lang="en-US" sz="3000" dirty="0">
                <a:solidFill>
                  <a:schemeClr val="bg1"/>
                </a:solidFill>
              </a:rPr>
              <a:t>The distributions are very interesting. Both cases have peaks around 0.4. Looks like the Fraud cases have higher max values (above 1.0), which makes sense. But the No Fraud cases have a lot of values around 0.7 - ~0.95.</a:t>
            </a:r>
          </a:p>
          <a:p>
            <a:pPr marL="457200" indent="-457200">
              <a:buFont typeface="Arial" panose="020B0604020202020204" pitchFamily="34" charset="0"/>
              <a:buChar char="•"/>
            </a:pPr>
            <a:r>
              <a:rPr lang="en-US" sz="3000" dirty="0">
                <a:solidFill>
                  <a:schemeClr val="bg1"/>
                </a:solidFill>
              </a:rPr>
              <a:t>This large discrepancy is probably related to two things:</a:t>
            </a:r>
          </a:p>
          <a:p>
            <a:pPr marL="914400" lvl="1" indent="-457200">
              <a:buFont typeface="Arial" panose="020B0604020202020204" pitchFamily="34" charset="0"/>
              <a:buChar char="•"/>
            </a:pPr>
            <a:r>
              <a:rPr lang="en-US" sz="3000" dirty="0">
                <a:solidFill>
                  <a:schemeClr val="bg1"/>
                </a:solidFill>
              </a:rPr>
              <a:t>The SHAP values were generated from 400 samples of the 6.3M training data samples, so this will skew the SHAP calculations. If we increase the sample or re-run the calculations and take an average between the runs, we should get more realistic values.</a:t>
            </a:r>
          </a:p>
          <a:p>
            <a:pPr marL="914400" lvl="1" indent="-457200">
              <a:buFont typeface="Arial" panose="020B0604020202020204" pitchFamily="34" charset="0"/>
              <a:buChar char="•"/>
            </a:pPr>
            <a:r>
              <a:rPr lang="en-US" sz="3000" dirty="0">
                <a:solidFill>
                  <a:schemeClr val="bg1"/>
                </a:solidFill>
              </a:rPr>
              <a:t>There is a huge class imbalance between Fraud and No Fraud (87 v 63,540), so it could be that this negatively affects the calculations. Would need to do more research to confirm this.</a:t>
            </a:r>
          </a:p>
        </p:txBody>
      </p:sp>
      <p:sp>
        <p:nvSpPr>
          <p:cNvPr id="30" name="TextBox 29">
            <a:extLst>
              <a:ext uri="{FF2B5EF4-FFF2-40B4-BE49-F238E27FC236}">
                <a16:creationId xmlns:a16="http://schemas.microsoft.com/office/drawing/2014/main" id="{2A4C2E9E-6D39-0200-22AB-3114E99A7621}"/>
              </a:ext>
            </a:extLst>
          </p:cNvPr>
          <p:cNvSpPr txBox="1"/>
          <p:nvPr/>
        </p:nvSpPr>
        <p:spPr>
          <a:xfrm>
            <a:off x="511412" y="15251374"/>
            <a:ext cx="13419741" cy="20944195"/>
          </a:xfrm>
          <a:prstGeom prst="rect">
            <a:avLst/>
          </a:prstGeom>
          <a:noFill/>
          <a:ln w="38100">
            <a:solidFill>
              <a:schemeClr val="bg1"/>
            </a:solidFill>
          </a:ln>
        </p:spPr>
        <p:txBody>
          <a:bodyPr wrap="square" rtlCol="0">
            <a:spAutoFit/>
          </a:bodyPr>
          <a:lstStyle/>
          <a:p>
            <a:r>
              <a:rPr lang="en-US" sz="3500" b="1" u="sng" dirty="0">
                <a:solidFill>
                  <a:srgbClr val="FF9830"/>
                </a:solidFill>
              </a:rPr>
              <a:t>SUMMARY OF SHAP VALUES BY FRAUD AND NO FRAUD</a:t>
            </a:r>
            <a:endParaRPr lang="en-US" sz="3500" dirty="0">
              <a:solidFill>
                <a:srgbClr val="FF9830"/>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pPr marL="457200" indent="-457200">
              <a:buFont typeface="Arial" panose="020B0604020202020204" pitchFamily="34" charset="0"/>
              <a:buChar char="•"/>
            </a:pPr>
            <a:r>
              <a:rPr lang="en-US" sz="3000" dirty="0">
                <a:solidFill>
                  <a:schemeClr val="bg1"/>
                </a:solidFill>
              </a:rPr>
              <a:t>Above is a dashboard summary that shows the breakdown of average SHAP values for each feature for both cases of Fraud and No Fraud in the test data.</a:t>
            </a:r>
          </a:p>
          <a:p>
            <a:pPr marL="457200" indent="-457200">
              <a:buFont typeface="Arial" panose="020B0604020202020204" pitchFamily="34" charset="0"/>
              <a:buChar char="•"/>
            </a:pPr>
            <a:r>
              <a:rPr lang="en-US" sz="3000" dirty="0">
                <a:solidFill>
                  <a:schemeClr val="bg1"/>
                </a:solidFill>
              </a:rPr>
              <a:t>In both cases, </a:t>
            </a:r>
            <a:r>
              <a:rPr lang="en-US" sz="3000" dirty="0" err="1">
                <a:solidFill>
                  <a:schemeClr val="bg1"/>
                </a:solidFill>
              </a:rPr>
              <a:t>newbalanceOrig</a:t>
            </a:r>
            <a:r>
              <a:rPr lang="en-US" sz="3000" dirty="0">
                <a:solidFill>
                  <a:schemeClr val="bg1"/>
                </a:solidFill>
              </a:rPr>
              <a:t>, </a:t>
            </a:r>
            <a:r>
              <a:rPr lang="en-US" sz="3000" dirty="0" err="1">
                <a:solidFill>
                  <a:schemeClr val="bg1"/>
                </a:solidFill>
              </a:rPr>
              <a:t>ClientDest</a:t>
            </a:r>
            <a:r>
              <a:rPr lang="en-US" sz="3000" dirty="0">
                <a:solidFill>
                  <a:schemeClr val="bg1"/>
                </a:solidFill>
              </a:rPr>
              <a:t>, and Payment are the variables with the highest average SHAP values.</a:t>
            </a:r>
          </a:p>
          <a:p>
            <a:pPr marL="914400" lvl="1" indent="-457200">
              <a:buFont typeface="Arial" panose="020B0604020202020204" pitchFamily="34" charset="0"/>
              <a:buChar char="•"/>
            </a:pPr>
            <a:r>
              <a:rPr lang="en-US" sz="3000" dirty="0" err="1">
                <a:solidFill>
                  <a:schemeClr val="bg1"/>
                </a:solidFill>
              </a:rPr>
              <a:t>ClientDest</a:t>
            </a:r>
            <a:r>
              <a:rPr lang="en-US" sz="3000" dirty="0">
                <a:solidFill>
                  <a:schemeClr val="bg1"/>
                </a:solidFill>
              </a:rPr>
              <a:t> makes sense because if they are a Merchant, we know that this is an incident of No Fraud.</a:t>
            </a:r>
          </a:p>
          <a:p>
            <a:pPr marL="914400" lvl="1" indent="-457200">
              <a:buFont typeface="Arial" panose="020B0604020202020204" pitchFamily="34" charset="0"/>
              <a:buChar char="•"/>
            </a:pPr>
            <a:r>
              <a:rPr lang="en-US" sz="3000" dirty="0">
                <a:solidFill>
                  <a:schemeClr val="bg1"/>
                </a:solidFill>
              </a:rPr>
              <a:t>Payment kind of makes sense, because if True this guarantees this is No Fraud. </a:t>
            </a:r>
          </a:p>
          <a:p>
            <a:pPr marL="914400" lvl="1" indent="-457200">
              <a:buFont typeface="Arial" panose="020B0604020202020204" pitchFamily="34" charset="0"/>
              <a:buChar char="•"/>
            </a:pPr>
            <a:r>
              <a:rPr lang="en-US" sz="3000" dirty="0" err="1">
                <a:solidFill>
                  <a:schemeClr val="bg1"/>
                </a:solidFill>
              </a:rPr>
              <a:t>newbalanceOrig</a:t>
            </a:r>
            <a:r>
              <a:rPr lang="en-US" sz="3000" dirty="0">
                <a:solidFill>
                  <a:schemeClr val="bg1"/>
                </a:solidFill>
              </a:rPr>
              <a:t> also makes sense. A lot of the Fraud cases have the new balance of the original account being drained to 0.</a:t>
            </a:r>
          </a:p>
          <a:p>
            <a:pPr marL="457200" indent="-457200">
              <a:buFont typeface="Arial" panose="020B0604020202020204" pitchFamily="34" charset="0"/>
              <a:buChar char="•"/>
            </a:pPr>
            <a:r>
              <a:rPr lang="en-US" sz="3000" dirty="0">
                <a:solidFill>
                  <a:schemeClr val="bg1"/>
                </a:solidFill>
              </a:rPr>
              <a:t>For the Fraud cases we see that Amount 4root and TRANSFER are the next features with relatively large SHAP values.</a:t>
            </a:r>
          </a:p>
          <a:p>
            <a:pPr marL="914400" lvl="1" indent="-457200">
              <a:buFont typeface="Arial" panose="020B0604020202020204" pitchFamily="34" charset="0"/>
              <a:buChar char="•"/>
            </a:pPr>
            <a:r>
              <a:rPr lang="en-US" sz="3000" dirty="0">
                <a:solidFill>
                  <a:schemeClr val="bg1"/>
                </a:solidFill>
              </a:rPr>
              <a:t>Amount 4root makes sense because these tend to be large values comparable to the amount of the balance of the original account.</a:t>
            </a:r>
          </a:p>
          <a:p>
            <a:pPr marL="914400" lvl="1" indent="-457200">
              <a:buFont typeface="Arial" panose="020B0604020202020204" pitchFamily="34" charset="0"/>
              <a:buChar char="•"/>
            </a:pPr>
            <a:r>
              <a:rPr lang="en-US" sz="3000" dirty="0">
                <a:solidFill>
                  <a:schemeClr val="bg1"/>
                </a:solidFill>
              </a:rPr>
              <a:t>TRANSFER also makes sense because this is one of the two  transaction types that happened during Fraud instances. The other being CASH OUT transactions</a:t>
            </a:r>
          </a:p>
          <a:p>
            <a:pPr marL="457200" indent="-457200">
              <a:buFont typeface="Arial" panose="020B0604020202020204" pitchFamily="34" charset="0"/>
              <a:buChar char="•"/>
            </a:pPr>
            <a:r>
              <a:rPr lang="en-US" sz="3000" dirty="0">
                <a:solidFill>
                  <a:schemeClr val="bg1"/>
                </a:solidFill>
              </a:rPr>
              <a:t>For the No Fraud cases, DEBIT and </a:t>
            </a:r>
            <a:r>
              <a:rPr lang="en-US" sz="3000" dirty="0" err="1">
                <a:solidFill>
                  <a:schemeClr val="bg1"/>
                </a:solidFill>
              </a:rPr>
              <a:t>oldbalanceOrig</a:t>
            </a:r>
            <a:r>
              <a:rPr lang="en-US" sz="3000" dirty="0">
                <a:solidFill>
                  <a:schemeClr val="bg1"/>
                </a:solidFill>
              </a:rPr>
              <a:t> are the next features with relatively large SHAP values.</a:t>
            </a:r>
          </a:p>
          <a:p>
            <a:pPr marL="914400" lvl="1" indent="-457200">
              <a:buFont typeface="Arial" panose="020B0604020202020204" pitchFamily="34" charset="0"/>
              <a:buChar char="•"/>
            </a:pPr>
            <a:r>
              <a:rPr lang="en-US" sz="3000" dirty="0">
                <a:solidFill>
                  <a:schemeClr val="bg1"/>
                </a:solidFill>
              </a:rPr>
              <a:t>DEBIT makes sense because there are no DEBIT transactions for Fraud cases, therefore these can only be No Fraud cases.</a:t>
            </a:r>
          </a:p>
          <a:p>
            <a:pPr marL="914400" lvl="1" indent="-457200">
              <a:buFont typeface="Arial" panose="020B0604020202020204" pitchFamily="34" charset="0"/>
              <a:buChar char="•"/>
            </a:pPr>
            <a:r>
              <a:rPr lang="en-US" sz="3000" dirty="0">
                <a:solidFill>
                  <a:schemeClr val="bg1"/>
                </a:solidFill>
              </a:rPr>
              <a:t>I’m not quite sure about the high value for </a:t>
            </a:r>
            <a:r>
              <a:rPr lang="en-US" sz="3000" dirty="0" err="1">
                <a:solidFill>
                  <a:schemeClr val="bg1"/>
                </a:solidFill>
              </a:rPr>
              <a:t>oldbalanceOrig</a:t>
            </a:r>
            <a:r>
              <a:rPr lang="en-US" sz="3000" dirty="0">
                <a:solidFill>
                  <a:schemeClr val="bg1"/>
                </a:solidFill>
              </a:rPr>
              <a:t>. There may be a pattern that shows itself for the No Fraud cases that allow this to have higher values.</a:t>
            </a:r>
          </a:p>
          <a:p>
            <a:pPr marL="457200" indent="-457200">
              <a:buFont typeface="Arial" panose="020B0604020202020204" pitchFamily="34" charset="0"/>
              <a:buChar char="•"/>
            </a:pPr>
            <a:r>
              <a:rPr lang="en-US" sz="3000" dirty="0">
                <a:solidFill>
                  <a:srgbClr val="FF788B"/>
                </a:solidFill>
              </a:rPr>
              <a:t>As a reminder, let’s remember that these SHAP values were derived from 400 samples taken from the training data set, so if these SHAP values do not make the most sense it may be because of the sample used. Also, the ML algorithm was not the best distinguishing No Fraud cases, and this is describing how the ML algorithm is thinking, so this could be a reflection of why it did not do so well.</a:t>
            </a:r>
          </a:p>
        </p:txBody>
      </p:sp>
      <p:sp>
        <p:nvSpPr>
          <p:cNvPr id="6" name="Title 1">
            <a:extLst>
              <a:ext uri="{FF2B5EF4-FFF2-40B4-BE49-F238E27FC236}">
                <a16:creationId xmlns:a16="http://schemas.microsoft.com/office/drawing/2014/main" id="{7EE93052-D3DA-D7C4-FA34-F7D218412DAA}"/>
              </a:ext>
            </a:extLst>
          </p:cNvPr>
          <p:cNvSpPr txBox="1">
            <a:spLocks/>
          </p:cNvSpPr>
          <p:nvPr/>
        </p:nvSpPr>
        <p:spPr>
          <a:xfrm>
            <a:off x="0" y="0"/>
            <a:ext cx="36576000" cy="2413643"/>
          </a:xfrm>
          <a:prstGeom prst="rect">
            <a:avLst/>
          </a:prstGeom>
        </p:spPr>
        <p:txBody>
          <a:bodyPr vert="horz" lIns="91440" tIns="45720" rIns="91440" bIns="45720" rtlCol="0" anchor="ctr">
            <a:normAutofit fontScale="97500"/>
          </a:bodyPr>
          <a:lst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a:lstStyle>
          <a:p>
            <a:r>
              <a:rPr lang="en-US" sz="10000" b="1" u="sng" dirty="0">
                <a:solidFill>
                  <a:schemeClr val="bg1"/>
                </a:solidFill>
                <a:latin typeface="BANK GOTHIC MEDIUM" pitchFamily="2" charset="77"/>
              </a:rPr>
              <a:t>TABLEAU &amp; SHAP VALUES</a:t>
            </a:r>
          </a:p>
        </p:txBody>
      </p:sp>
      <p:pic>
        <p:nvPicPr>
          <p:cNvPr id="16" name="Picture 15" descr="A screenshot of a graph&#10;&#10;Description automatically generated">
            <a:extLst>
              <a:ext uri="{FF2B5EF4-FFF2-40B4-BE49-F238E27FC236}">
                <a16:creationId xmlns:a16="http://schemas.microsoft.com/office/drawing/2014/main" id="{84380D5E-2250-D727-1E04-A106F8AAEBE4}"/>
              </a:ext>
            </a:extLst>
          </p:cNvPr>
          <p:cNvPicPr>
            <a:picLocks noChangeAspect="1"/>
          </p:cNvPicPr>
          <p:nvPr/>
        </p:nvPicPr>
        <p:blipFill>
          <a:blip r:embed="rId2"/>
          <a:stretch>
            <a:fillRect/>
          </a:stretch>
        </p:blipFill>
        <p:spPr>
          <a:xfrm>
            <a:off x="1917018" y="16327243"/>
            <a:ext cx="10608528" cy="6520996"/>
          </a:xfrm>
          <a:prstGeom prst="rect">
            <a:avLst/>
          </a:prstGeom>
        </p:spPr>
      </p:pic>
      <p:sp>
        <p:nvSpPr>
          <p:cNvPr id="17" name="TextBox 16">
            <a:extLst>
              <a:ext uri="{FF2B5EF4-FFF2-40B4-BE49-F238E27FC236}">
                <a16:creationId xmlns:a16="http://schemas.microsoft.com/office/drawing/2014/main" id="{CB1EC651-7421-9653-D78B-6537DCAB58EA}"/>
              </a:ext>
            </a:extLst>
          </p:cNvPr>
          <p:cNvSpPr txBox="1"/>
          <p:nvPr/>
        </p:nvSpPr>
        <p:spPr>
          <a:xfrm>
            <a:off x="511412" y="2835388"/>
            <a:ext cx="35302587" cy="10710624"/>
          </a:xfrm>
          <a:prstGeom prst="rect">
            <a:avLst/>
          </a:prstGeom>
          <a:noFill/>
          <a:ln w="38100">
            <a:solidFill>
              <a:schemeClr val="bg1"/>
            </a:solidFill>
          </a:ln>
        </p:spPr>
        <p:txBody>
          <a:bodyPr wrap="square" rtlCol="0">
            <a:spAutoFit/>
          </a:bodyPr>
          <a:lstStyle/>
          <a:p>
            <a:r>
              <a:rPr lang="en-US" sz="3500" b="1" u="sng" dirty="0">
                <a:solidFill>
                  <a:srgbClr val="FF9830"/>
                </a:solidFill>
              </a:rPr>
              <a:t>RECAP SUMMARY OF TEST DATA</a:t>
            </a:r>
            <a:endParaRPr lang="en-US" sz="3500" dirty="0">
              <a:solidFill>
                <a:srgbClr val="FF9830"/>
              </a:solidFill>
            </a:endParaRPr>
          </a:p>
          <a:p>
            <a:pPr marL="457200" indent="-457200">
              <a:buFont typeface="Arial" panose="020B0604020202020204" pitchFamily="34" charset="0"/>
              <a:buChar char="•"/>
            </a:pPr>
            <a:r>
              <a:rPr lang="en-US" sz="3000" dirty="0">
                <a:solidFill>
                  <a:schemeClr val="bg1"/>
                </a:solidFill>
              </a:rPr>
              <a:t>Lets look at the breakdown of the test data before we start breaking down the SHAP values given for the test data.</a:t>
            </a:r>
          </a:p>
          <a:p>
            <a:pPr marL="457200" indent="-457200">
              <a:buFont typeface="Arial" panose="020B0604020202020204" pitchFamily="34" charset="0"/>
              <a:buChar char="•"/>
            </a:pPr>
            <a:r>
              <a:rPr lang="en-US" sz="3000" dirty="0">
                <a:solidFill>
                  <a:schemeClr val="bg1"/>
                </a:solidFill>
              </a:rPr>
              <a:t>Below, you will see two graphs: One that breaks down the variables for Fraud cases (red), and one that breaks down the variables for No Fraud cases (blue)</a:t>
            </a: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pPr marL="457200" indent="-457200">
              <a:buFont typeface="Arial" panose="020B0604020202020204" pitchFamily="34" charset="0"/>
              <a:buChar char="•"/>
            </a:pPr>
            <a:endParaRPr lang="en-US" sz="3000" dirty="0">
              <a:solidFill>
                <a:schemeClr val="bg1"/>
              </a:solidFill>
            </a:endParaRPr>
          </a:p>
          <a:p>
            <a:endParaRPr lang="en-US" sz="3000" dirty="0">
              <a:solidFill>
                <a:schemeClr val="bg1"/>
              </a:solidFill>
            </a:endParaRPr>
          </a:p>
          <a:p>
            <a:pPr marL="457200" indent="-457200">
              <a:buFont typeface="Arial" panose="020B0604020202020204" pitchFamily="34" charset="0"/>
              <a:buChar char="•"/>
            </a:pPr>
            <a:r>
              <a:rPr lang="en-US" sz="3000" dirty="0">
                <a:solidFill>
                  <a:schemeClr val="bg1"/>
                </a:solidFill>
              </a:rPr>
              <a:t>Between the numerical values, we see that Fraud cases have higher average values of </a:t>
            </a:r>
            <a:r>
              <a:rPr lang="en-US" sz="3000" i="1" dirty="0">
                <a:solidFill>
                  <a:srgbClr val="FF594D"/>
                </a:solidFill>
              </a:rPr>
              <a:t>Amount</a:t>
            </a:r>
            <a:r>
              <a:rPr lang="en-US" sz="3000" i="1" dirty="0">
                <a:solidFill>
                  <a:schemeClr val="bg1"/>
                </a:solidFill>
              </a:rPr>
              <a:t>, </a:t>
            </a:r>
            <a:r>
              <a:rPr lang="en-US" sz="3000" dirty="0">
                <a:solidFill>
                  <a:schemeClr val="bg1"/>
                </a:solidFill>
              </a:rPr>
              <a:t>and</a:t>
            </a:r>
            <a:r>
              <a:rPr lang="en-US" sz="3000" dirty="0">
                <a:solidFill>
                  <a:srgbClr val="FF594D"/>
                </a:solidFill>
              </a:rPr>
              <a:t> </a:t>
            </a:r>
            <a:r>
              <a:rPr lang="en-US" sz="3000" i="1" dirty="0" err="1">
                <a:solidFill>
                  <a:srgbClr val="FF594D"/>
                </a:solidFill>
              </a:rPr>
              <a:t>oldbalanceOrig</a:t>
            </a:r>
            <a:r>
              <a:rPr lang="en-US" sz="3000" dirty="0">
                <a:solidFill>
                  <a:schemeClr val="bg1"/>
                </a:solidFill>
              </a:rPr>
              <a:t>, while No Fraud cases have higher values of </a:t>
            </a:r>
            <a:r>
              <a:rPr lang="en-US" sz="3000" i="1" dirty="0" err="1">
                <a:solidFill>
                  <a:srgbClr val="677CFF"/>
                </a:solidFill>
              </a:rPr>
              <a:t>newbalanceDest</a:t>
            </a:r>
            <a:r>
              <a:rPr lang="en-US" sz="3000" i="1" dirty="0">
                <a:solidFill>
                  <a:schemeClr val="bg1"/>
                </a:solidFill>
              </a:rPr>
              <a:t>,</a:t>
            </a:r>
            <a:r>
              <a:rPr lang="en-US" sz="3000" i="1" dirty="0">
                <a:solidFill>
                  <a:srgbClr val="FF594D"/>
                </a:solidFill>
              </a:rPr>
              <a:t> </a:t>
            </a:r>
            <a:r>
              <a:rPr lang="en-US" sz="3000" i="1" dirty="0" err="1">
                <a:solidFill>
                  <a:srgbClr val="677CFF"/>
                </a:solidFill>
              </a:rPr>
              <a:t>newbalanceOrig</a:t>
            </a:r>
            <a:r>
              <a:rPr lang="en-US" sz="3000" i="1" dirty="0">
                <a:solidFill>
                  <a:schemeClr val="bg1"/>
                </a:solidFill>
              </a:rPr>
              <a:t>,</a:t>
            </a:r>
            <a:r>
              <a:rPr lang="en-US" sz="3000" i="1" dirty="0">
                <a:solidFill>
                  <a:srgbClr val="677CFF"/>
                </a:solidFill>
              </a:rPr>
              <a:t> </a:t>
            </a:r>
            <a:r>
              <a:rPr lang="en-US" sz="3000" i="1" dirty="0" err="1">
                <a:solidFill>
                  <a:srgbClr val="677CFF"/>
                </a:solidFill>
              </a:rPr>
              <a:t>oldbalanceDest</a:t>
            </a:r>
            <a:r>
              <a:rPr lang="en-US" sz="3000" dirty="0">
                <a:solidFill>
                  <a:schemeClr val="bg1"/>
                </a:solidFill>
              </a:rPr>
              <a:t>.</a:t>
            </a:r>
          </a:p>
          <a:p>
            <a:pPr marL="457200" indent="-457200">
              <a:buFont typeface="Arial" panose="020B0604020202020204" pitchFamily="34" charset="0"/>
              <a:buChar char="•"/>
            </a:pPr>
            <a:r>
              <a:rPr lang="en-US" sz="3000" dirty="0">
                <a:solidFill>
                  <a:schemeClr val="bg1"/>
                </a:solidFill>
              </a:rPr>
              <a:t>The gray areas in the graph represent 2 standard deviations from the mean. These values can’t go below 0 so I cut the graph off at that point. The No Fraud case shows that while there are still a good amount of points outside of this range 2STD range, 95% of them are in the gray area. We just can’t tell because we can’t see the distributions for each value.</a:t>
            </a:r>
          </a:p>
          <a:p>
            <a:pPr marL="457200" indent="-457200">
              <a:buFont typeface="Arial" panose="020B0604020202020204" pitchFamily="34" charset="0"/>
              <a:buChar char="•"/>
            </a:pPr>
            <a:r>
              <a:rPr lang="en-US" sz="3000" dirty="0">
                <a:solidFill>
                  <a:schemeClr val="bg1"/>
                </a:solidFill>
              </a:rPr>
              <a:t>For Fraud cases, we can see they are only comprised of CASH OUT and TRANSFER transaction types.</a:t>
            </a:r>
          </a:p>
          <a:p>
            <a:pPr marL="457200" indent="-457200">
              <a:buFont typeface="Arial" panose="020B0604020202020204" pitchFamily="34" charset="0"/>
              <a:buChar char="•"/>
            </a:pPr>
            <a:r>
              <a:rPr lang="en-US" sz="3000" dirty="0">
                <a:solidFill>
                  <a:schemeClr val="bg1"/>
                </a:solidFill>
              </a:rPr>
              <a:t>We see that we have comparable % of non-unique destination clients (ND ID) in both Fraud and No Fraud cases. The only thing is that we can understand that most of these are from Merchants in the case of No Fraud since </a:t>
            </a:r>
            <a:r>
              <a:rPr lang="en-US" sz="3000" dirty="0" err="1">
                <a:solidFill>
                  <a:schemeClr val="bg1"/>
                </a:solidFill>
              </a:rPr>
              <a:t>ClientDest</a:t>
            </a:r>
            <a:r>
              <a:rPr lang="en-US" sz="3000" dirty="0">
                <a:solidFill>
                  <a:schemeClr val="bg1"/>
                </a:solidFill>
              </a:rPr>
              <a:t> has a large % of ‘False’ (</a:t>
            </a:r>
            <a:r>
              <a:rPr lang="en-US" sz="3000" dirty="0" err="1">
                <a:solidFill>
                  <a:schemeClr val="bg1"/>
                </a:solidFill>
              </a:rPr>
              <a:t>ClientDest</a:t>
            </a:r>
            <a:r>
              <a:rPr lang="en-US" sz="3000" dirty="0">
                <a:solidFill>
                  <a:schemeClr val="bg1"/>
                </a:solidFill>
              </a:rPr>
              <a:t> has True if ‘C’ is first letter and False if ‘M’ is first letter).</a:t>
            </a:r>
          </a:p>
          <a:p>
            <a:pPr marL="457200" indent="-457200">
              <a:buFont typeface="Arial" panose="020B0604020202020204" pitchFamily="34" charset="0"/>
              <a:buChar char="•"/>
            </a:pPr>
            <a:endParaRPr lang="en-US" sz="3000" dirty="0">
              <a:solidFill>
                <a:schemeClr val="bg1"/>
              </a:solidFill>
            </a:endParaRPr>
          </a:p>
        </p:txBody>
      </p:sp>
      <p:pic>
        <p:nvPicPr>
          <p:cNvPr id="19" name="Picture 18" descr="A screenshot of a graph&#10;&#10;Description automatically generated">
            <a:extLst>
              <a:ext uri="{FF2B5EF4-FFF2-40B4-BE49-F238E27FC236}">
                <a16:creationId xmlns:a16="http://schemas.microsoft.com/office/drawing/2014/main" id="{0A3DB3A4-DE40-CCD0-BEA3-D69892B55B9B}"/>
              </a:ext>
            </a:extLst>
          </p:cNvPr>
          <p:cNvPicPr>
            <a:picLocks noChangeAspect="1"/>
          </p:cNvPicPr>
          <p:nvPr/>
        </p:nvPicPr>
        <p:blipFill>
          <a:blip r:embed="rId3"/>
          <a:stretch>
            <a:fillRect/>
          </a:stretch>
        </p:blipFill>
        <p:spPr>
          <a:xfrm>
            <a:off x="20698862" y="4784015"/>
            <a:ext cx="7772400" cy="5102336"/>
          </a:xfrm>
          <a:prstGeom prst="rect">
            <a:avLst/>
          </a:prstGeom>
          <a:ln w="76200">
            <a:solidFill>
              <a:srgbClr val="0053FF"/>
            </a:solidFill>
          </a:ln>
        </p:spPr>
      </p:pic>
      <p:pic>
        <p:nvPicPr>
          <p:cNvPr id="21" name="Picture 20" descr="A screenshot of a computer screen&#10;&#10;Description automatically generated">
            <a:extLst>
              <a:ext uri="{FF2B5EF4-FFF2-40B4-BE49-F238E27FC236}">
                <a16:creationId xmlns:a16="http://schemas.microsoft.com/office/drawing/2014/main" id="{0E5EA333-E7DF-A8E1-C945-D63EA2381B96}"/>
              </a:ext>
            </a:extLst>
          </p:cNvPr>
          <p:cNvPicPr>
            <a:picLocks noChangeAspect="1"/>
          </p:cNvPicPr>
          <p:nvPr/>
        </p:nvPicPr>
        <p:blipFill>
          <a:blip r:embed="rId4"/>
          <a:stretch>
            <a:fillRect/>
          </a:stretch>
        </p:blipFill>
        <p:spPr>
          <a:xfrm>
            <a:off x="8800031" y="4804398"/>
            <a:ext cx="7772400" cy="5081953"/>
          </a:xfrm>
          <a:prstGeom prst="rect">
            <a:avLst/>
          </a:prstGeom>
          <a:ln w="76200">
            <a:solidFill>
              <a:srgbClr val="FF0000"/>
            </a:solidFill>
          </a:ln>
        </p:spPr>
      </p:pic>
      <p:pic>
        <p:nvPicPr>
          <p:cNvPr id="23" name="Picture 22" descr="A logo with red splashes&#10;&#10;Description automatically generated">
            <a:extLst>
              <a:ext uri="{FF2B5EF4-FFF2-40B4-BE49-F238E27FC236}">
                <a16:creationId xmlns:a16="http://schemas.microsoft.com/office/drawing/2014/main" id="{250A11F7-9E70-F98D-FF44-05831BC6D0F3}"/>
              </a:ext>
            </a:extLst>
          </p:cNvPr>
          <p:cNvPicPr>
            <a:picLocks noChangeAspect="1"/>
          </p:cNvPicPr>
          <p:nvPr/>
        </p:nvPicPr>
        <p:blipFill rotWithShape="1">
          <a:blip r:embed="rId5">
            <a:clrChange>
              <a:clrFrom>
                <a:srgbClr val="FFFFFF"/>
              </a:clrFrom>
              <a:clrTo>
                <a:srgbClr val="FFFFFF">
                  <a:alpha val="0"/>
                </a:srgbClr>
              </a:clrTo>
            </a:clrChange>
          </a:blip>
          <a:srcRect l="30960" t="11255" r="31131" b="19540"/>
          <a:stretch/>
        </p:blipFill>
        <p:spPr>
          <a:xfrm>
            <a:off x="17170400" y="7701512"/>
            <a:ext cx="3048000" cy="2102069"/>
          </a:xfrm>
          <a:prstGeom prst="rect">
            <a:avLst/>
          </a:prstGeom>
        </p:spPr>
      </p:pic>
      <p:pic>
        <p:nvPicPr>
          <p:cNvPr id="27" name="Picture 26" descr="Cartoon a cartoon of a person wearing a hat&#10;&#10;Description automatically generated">
            <a:extLst>
              <a:ext uri="{FF2B5EF4-FFF2-40B4-BE49-F238E27FC236}">
                <a16:creationId xmlns:a16="http://schemas.microsoft.com/office/drawing/2014/main" id="{ECB67015-6963-8697-4748-11350399946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990799" y="3042363"/>
            <a:ext cx="7772400" cy="7772400"/>
          </a:xfrm>
          <a:prstGeom prst="rect">
            <a:avLst/>
          </a:prstGeom>
        </p:spPr>
      </p:pic>
      <p:pic>
        <p:nvPicPr>
          <p:cNvPr id="29" name="Picture 28" descr="A cartoon of a hacker using a computer&#10;&#10;Description automatically generated">
            <a:extLst>
              <a:ext uri="{FF2B5EF4-FFF2-40B4-BE49-F238E27FC236}">
                <a16:creationId xmlns:a16="http://schemas.microsoft.com/office/drawing/2014/main" id="{BB29E2D9-FA2E-8C19-2E5A-8F261E6BC7C3}"/>
              </a:ext>
            </a:extLst>
          </p:cNvPr>
          <p:cNvPicPr>
            <a:picLocks noChangeAspect="1"/>
          </p:cNvPicPr>
          <p:nvPr/>
        </p:nvPicPr>
        <p:blipFill rotWithShape="1">
          <a:blip r:embed="rId7">
            <a:clrChange>
              <a:clrFrom>
                <a:srgbClr val="FFFFFF"/>
              </a:clrFrom>
              <a:clrTo>
                <a:srgbClr val="FFFFFF">
                  <a:alpha val="0"/>
                </a:srgbClr>
              </a:clrTo>
            </a:clrChange>
          </a:blip>
          <a:srcRect l="10718" t="18529" r="5639" b="25120"/>
          <a:stretch/>
        </p:blipFill>
        <p:spPr>
          <a:xfrm>
            <a:off x="1475847" y="4804398"/>
            <a:ext cx="6656913" cy="481702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4FDDFEF-DE32-2FF2-A93D-0AE14060EBF6}"/>
              </a:ext>
            </a:extLst>
          </p:cNvPr>
          <p:cNvPicPr>
            <a:picLocks noChangeAspect="1"/>
          </p:cNvPicPr>
          <p:nvPr/>
        </p:nvPicPr>
        <p:blipFill>
          <a:blip r:embed="rId8"/>
          <a:stretch>
            <a:fillRect/>
          </a:stretch>
        </p:blipFill>
        <p:spPr>
          <a:xfrm>
            <a:off x="15177177" y="16804886"/>
            <a:ext cx="8815162" cy="5362616"/>
          </a:xfrm>
          <a:prstGeom prst="rect">
            <a:avLst/>
          </a:prstGeom>
        </p:spPr>
      </p:pic>
      <p:pic>
        <p:nvPicPr>
          <p:cNvPr id="8" name="Picture 7" descr="A screenshot of a graph&#10;&#10;Description automatically generated">
            <a:extLst>
              <a:ext uri="{FF2B5EF4-FFF2-40B4-BE49-F238E27FC236}">
                <a16:creationId xmlns:a16="http://schemas.microsoft.com/office/drawing/2014/main" id="{605344CE-670C-E306-65E5-68E77DC6A90F}"/>
              </a:ext>
            </a:extLst>
          </p:cNvPr>
          <p:cNvPicPr>
            <a:picLocks noChangeAspect="1"/>
          </p:cNvPicPr>
          <p:nvPr/>
        </p:nvPicPr>
        <p:blipFill>
          <a:blip r:embed="rId9"/>
          <a:stretch>
            <a:fillRect/>
          </a:stretch>
        </p:blipFill>
        <p:spPr>
          <a:xfrm>
            <a:off x="26295682" y="28854994"/>
            <a:ext cx="8909285" cy="5455111"/>
          </a:xfrm>
          <a:prstGeom prst="rect">
            <a:avLst/>
          </a:prstGeom>
        </p:spPr>
      </p:pic>
    </p:spTree>
    <p:extLst>
      <p:ext uri="{BB962C8B-B14F-4D97-AF65-F5344CB8AC3E}">
        <p14:creationId xmlns:p14="http://schemas.microsoft.com/office/powerpoint/2010/main" val="2480645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11181</TotalTime>
  <Words>12651</Words>
  <Application>Microsoft Macintosh PowerPoint</Application>
  <PresentationFormat>Custom</PresentationFormat>
  <Paragraphs>834</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 CHANCERY</vt:lpstr>
      <vt:lpstr>Arial</vt:lpstr>
      <vt:lpstr>BANK GOTHIC MEDIUM</vt:lpstr>
      <vt:lpstr>Calibri</vt:lpstr>
      <vt:lpstr>Calibri Light</vt:lpstr>
      <vt:lpstr>Office Theme</vt:lpstr>
      <vt:lpstr>ONLINE PAYMENT FRAUD DETECTION</vt:lpstr>
      <vt:lpstr>EXPLORATORY DATA ANALYSIS</vt:lpstr>
      <vt:lpstr>PowerPoint Presentation</vt:lpstr>
      <vt:lpstr>PowerPoint Presentation</vt:lpstr>
      <vt:lpstr>UNIFORM MANIFOLD APPROXIMATION &amp; PROJECTION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Armenta</dc:creator>
  <cp:lastModifiedBy>Kevin Armenta</cp:lastModifiedBy>
  <cp:revision>154</cp:revision>
  <dcterms:created xsi:type="dcterms:W3CDTF">2023-06-29T20:35:04Z</dcterms:created>
  <dcterms:modified xsi:type="dcterms:W3CDTF">2023-12-09T23:30:18Z</dcterms:modified>
</cp:coreProperties>
</file>